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1" r:id="rId2"/>
    <p:sldId id="257" r:id="rId3"/>
    <p:sldId id="269" r:id="rId4"/>
    <p:sldId id="302" r:id="rId5"/>
    <p:sldId id="303" r:id="rId6"/>
    <p:sldId id="262" r:id="rId7"/>
    <p:sldId id="285" r:id="rId8"/>
    <p:sldId id="297" r:id="rId9"/>
    <p:sldId id="263" r:id="rId10"/>
    <p:sldId id="274" r:id="rId11"/>
    <p:sldId id="290" r:id="rId12"/>
    <p:sldId id="291" r:id="rId13"/>
    <p:sldId id="292" r:id="rId14"/>
    <p:sldId id="264" r:id="rId15"/>
  </p:sldIdLst>
  <p:sldSz cx="6858000" cy="9144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FF00"/>
    <a:srgbClr val="663300"/>
    <a:srgbClr val="FF6600"/>
    <a:srgbClr val="CCFFFF"/>
    <a:srgbClr val="C9FFFF"/>
    <a:srgbClr val="00FFFF"/>
    <a:srgbClr val="D9FFFF"/>
    <a:srgbClr val="00CC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8" autoAdjust="0"/>
  </p:normalViewPr>
  <p:slideViewPr>
    <p:cSldViewPr>
      <p:cViewPr>
        <p:scale>
          <a:sx n="117" d="100"/>
          <a:sy n="117" d="100"/>
        </p:scale>
        <p:origin x="1306" y="-1085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ABC66-1788-4C57-AF3C-5E875394C576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2025" y="704850"/>
            <a:ext cx="2638425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459288"/>
            <a:ext cx="5683250" cy="4224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E72F-0958-4EBA-A4DE-9B28E6EE4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2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FE72F-0958-4EBA-A4DE-9B28E6EE46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650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hyperlink" Target="http://teachers-make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hyperlink" Target="https://www.sperietori.ro/daunatori-animale/porcul-mistret-sus-scrofa/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hyperlink" Target="https://mariusgabiphotography.com/iepurele-de-camp-curiozitati-si-obiceiuri-in-natura/" TargetMode="External"/><Relationship Id="rId5" Type="http://schemas.openxmlformats.org/officeDocument/2006/relationships/image" Target="../media/image65.png"/><Relationship Id="rId10" Type="http://schemas.openxmlformats.org/officeDocument/2006/relationships/hyperlink" Target="https://www.sperietori.ro/daunatori-animale/iepurele-de-camp-lepus-europaeus/" TargetMode="External"/><Relationship Id="rId4" Type="http://schemas.openxmlformats.org/officeDocument/2006/relationships/image" Target="../media/image64.png"/><Relationship Id="rId9" Type="http://schemas.openxmlformats.org/officeDocument/2006/relationships/hyperlink" Target="https://ro.wikipedia.org/wiki/Iepure_de_c%C3%A2m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4.png"/><Relationship Id="rId20" Type="http://schemas.openxmlformats.org/officeDocument/2006/relationships/hyperlink" Target="http://teachers-make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8.png"/><Relationship Id="rId16" Type="http://schemas.openxmlformats.org/officeDocument/2006/relationships/hyperlink" Target="http://teachers-make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6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teachers-make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826" y="-121090"/>
            <a:ext cx="6858000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8826" y="1532442"/>
            <a:ext cx="4191000" cy="40614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27026" y="4072017"/>
            <a:ext cx="4191000" cy="4061468"/>
          </a:xfrm>
          <a:prstGeom prst="ellipse">
            <a:avLst/>
          </a:prstGeom>
          <a:solidFill>
            <a:srgbClr val="B2CCEC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96949" y="2698310"/>
            <a:ext cx="4191000" cy="406146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36726" y="714995"/>
            <a:ext cx="4191000" cy="40614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-206872" y="-28799"/>
            <a:ext cx="4191000" cy="4061468"/>
          </a:xfrm>
          <a:prstGeom prst="ellipse">
            <a:avLst/>
          </a:prstGeom>
          <a:solidFill>
            <a:srgbClr val="C9FFFF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755826" y="4646186"/>
            <a:ext cx="4191000" cy="406146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809394" y="286457"/>
            <a:ext cx="4191000" cy="406146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-80780" y="3563176"/>
            <a:ext cx="4191000" cy="406146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8826" y="4881444"/>
            <a:ext cx="4191000" cy="40614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022526" y="3654820"/>
            <a:ext cx="4191000" cy="40614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86983" y="171015"/>
            <a:ext cx="4247859" cy="5558802"/>
            <a:chOff x="188536" y="-152400"/>
            <a:chExt cx="4247859" cy="5558802"/>
          </a:xfrm>
        </p:grpSpPr>
        <p:sp>
          <p:nvSpPr>
            <p:cNvPr id="23" name="Oval 22"/>
            <p:cNvSpPr/>
            <p:nvPr/>
          </p:nvSpPr>
          <p:spPr>
            <a:xfrm>
              <a:off x="245395" y="1344934"/>
              <a:ext cx="4191000" cy="4061468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88536" y="-152400"/>
              <a:ext cx="3657791" cy="3290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 rot="305480">
              <a:off x="747092" y="2516193"/>
              <a:ext cx="30738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2000" dirty="0"/>
            </a:p>
            <a:p>
              <a:pPr algn="just"/>
              <a:endParaRPr lang="en-US" sz="2000" dirty="0"/>
            </a:p>
          </p:txBody>
        </p:sp>
      </p:grpSp>
      <p:pic>
        <p:nvPicPr>
          <p:cNvPr id="8" name="Picture 2" descr="C:\Users\Anca\Desktop\CÂMPI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" y="5198592"/>
            <a:ext cx="6973190" cy="40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D:\DOCUMENTE ANCA\Materiale didactice\Clipart Anca\alfabet in imagini\rame\rama 5.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160239" y="1096043"/>
            <a:ext cx="9261172" cy="695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" descr="D:\DOCUMENTE ANCA\Materiale didactice\Clipart Anca\Loggo\loggo teachers make albastru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" y="8192766"/>
            <a:ext cx="968789" cy="88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5" descr="D:\DOCUMENTE ANCA\Materiale didactice\Clipart Anca\Loggo\146191458_256880239134835_6017424903020678215_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575" y="8308119"/>
            <a:ext cx="974028" cy="92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7" descr="C:\Users\Anca\Desktop\PRIMAVARA CLIPART\floare albastr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082" y="6815935"/>
            <a:ext cx="729244" cy="96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C:\Users\Anca\Desktop\iepurasi clipart\iepuraș care st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744" y="6386946"/>
            <a:ext cx="2138964" cy="247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 descr="D:\DOCUMENTE ANCA\Materiale didactice\Clipart Anca\decoruri vara clipart\soare colo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605" y="2642369"/>
            <a:ext cx="1405984" cy="138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428495" y="532087"/>
            <a:ext cx="61722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6600"/>
                </a:solidFill>
              </a:rPr>
              <a:t>CUNOAȘTEREA ȘI EXPLORAREA MEDIULUI</a:t>
            </a:r>
          </a:p>
          <a:p>
            <a:pPr algn="ctr"/>
            <a:r>
              <a:rPr lang="en-US" sz="5400" b="1" dirty="0">
                <a:solidFill>
                  <a:srgbClr val="006600"/>
                </a:solidFill>
              </a:rPr>
              <a:t>IEPURELE DE CÂMP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86BEF5-261C-A85A-1B0C-A22FFACC010B}"/>
              </a:ext>
            </a:extLst>
          </p:cNvPr>
          <p:cNvSpPr txBox="1"/>
          <p:nvPr/>
        </p:nvSpPr>
        <p:spPr>
          <a:xfrm>
            <a:off x="-124306" y="4077021"/>
            <a:ext cx="70862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C00"/>
                </a:solidFill>
              </a:rPr>
              <a:t>Material </a:t>
            </a:r>
            <a:r>
              <a:rPr lang="en-US" sz="3200" dirty="0" err="1">
                <a:solidFill>
                  <a:srgbClr val="005C00"/>
                </a:solidFill>
              </a:rPr>
              <a:t>realizat</a:t>
            </a:r>
            <a:r>
              <a:rPr lang="en-US" sz="3200" dirty="0">
                <a:solidFill>
                  <a:srgbClr val="005C00"/>
                </a:solidFill>
              </a:rPr>
              <a:t> de </a:t>
            </a:r>
            <a:r>
              <a:rPr lang="ro-RO" sz="3200" dirty="0">
                <a:solidFill>
                  <a:srgbClr val="005C00"/>
                </a:solidFill>
              </a:rPr>
              <a:t>către profesor psihopedagog </a:t>
            </a:r>
            <a:r>
              <a:rPr lang="en-US" sz="3200" dirty="0">
                <a:solidFill>
                  <a:srgbClr val="005C00"/>
                </a:solidFill>
              </a:rPr>
              <a:t>CORCHE</a:t>
            </a:r>
            <a:r>
              <a:rPr lang="ro-RO" sz="3200" dirty="0">
                <a:solidFill>
                  <a:srgbClr val="005C00"/>
                </a:solidFill>
              </a:rPr>
              <a:t>Ș ANCA</a:t>
            </a:r>
            <a:endParaRPr lang="en-US" sz="3200" dirty="0">
              <a:solidFill>
                <a:srgbClr val="005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3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3484" y="1773284"/>
            <a:ext cx="6096000" cy="7014915"/>
          </a:xfrm>
          <a:prstGeom prst="roundRect">
            <a:avLst>
              <a:gd name="adj" fmla="val 403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Încercuiește</a:t>
            </a:r>
            <a:r>
              <a:rPr lang="en-US" dirty="0"/>
              <a:t>/</a:t>
            </a:r>
            <a:r>
              <a:rPr lang="en-US" dirty="0" err="1"/>
              <a:t>colorează</a:t>
            </a:r>
            <a:r>
              <a:rPr lang="en-US" dirty="0"/>
              <a:t>  </a:t>
            </a:r>
            <a:r>
              <a:rPr lang="en-US" dirty="0" err="1"/>
              <a:t>doar</a:t>
            </a:r>
            <a:r>
              <a:rPr lang="en-US" dirty="0"/>
              <a:t>  </a:t>
            </a:r>
            <a:r>
              <a:rPr lang="en-US" dirty="0" err="1"/>
              <a:t>iepurii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.</a:t>
            </a:r>
          </a:p>
        </p:txBody>
      </p:sp>
      <p:pic>
        <p:nvPicPr>
          <p:cNvPr id="8197" name="Picture 5" descr="D:\DOCUMENTE ANCA\Materiale didactice\Clipart Anca\VULPI POLARE CLIPART\iepuras b&amp;w 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442" y="7310306"/>
            <a:ext cx="1402595" cy="127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DOCUMENTE ANCA\Materiale didactice\Clipart Anca\VULPI POLARE CLIPART\pui vulpe b&amp;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606" y="6147504"/>
            <a:ext cx="1977194" cy="127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DOCUMENTE ANCA\Materiale didactice\Clipart Anca\URȘI POLARI  CLIPART\urs care adulmeca 6 mm b&amp;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13" y="3304793"/>
            <a:ext cx="1882805" cy="179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nca\Desktop\ARICI B&amp;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4335" y="7336708"/>
            <a:ext cx="1116887" cy="84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nca\Desktop\CAPRIOARE clipart\cerb care zambeste b&amp;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48" y="3294765"/>
            <a:ext cx="1650947" cy="186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Anca\Desktop\mistret 1 b&amp;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13" y="5383273"/>
            <a:ext cx="2189163" cy="140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DOCUMENTE ANCA\Materiale didactice\Clipart Anca\VULPI POLARE CLIPART\iepuras b&amp;w 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7800" y="2057400"/>
            <a:ext cx="984753" cy="89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nca\Desktop\iepurasi clipart\iepuras cu urechea indoita b&amp;w 1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70" y="1886862"/>
            <a:ext cx="1131894" cy="140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nca\Desktop\iepurasi clipart\iepure de camp 1 cu mustăți b&amp;w 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54284" y="4800601"/>
            <a:ext cx="1742612" cy="118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nca\Desktop\iepurasi clipart\iepuras cu urechea indoita b&amp;w 1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34921" y="6930540"/>
            <a:ext cx="1381338" cy="171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Anca\Desktop\iepurasi clipart\iepure de camp 1 cu mustăți b&amp;w 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86" y="3505200"/>
            <a:ext cx="1412983" cy="95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nca\Desktop\iepurasi clipart\tata iepure b&amp;w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95900" y="1928250"/>
            <a:ext cx="1211168" cy="136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508A3F-67C0-09B9-CE04-D13B6467CA27}"/>
              </a:ext>
            </a:extLst>
          </p:cNvPr>
          <p:cNvSpPr txBox="1"/>
          <p:nvPr/>
        </p:nvSpPr>
        <p:spPr>
          <a:xfrm>
            <a:off x="4114800" y="8737871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405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3484" y="1773284"/>
            <a:ext cx="6096000" cy="7014915"/>
          </a:xfrm>
          <a:prstGeom prst="roundRect">
            <a:avLst>
              <a:gd name="adj" fmla="val 403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Pictează</a:t>
            </a:r>
            <a:r>
              <a:rPr lang="en-US" dirty="0"/>
              <a:t>/</a:t>
            </a:r>
            <a:r>
              <a:rPr lang="en-US" dirty="0" err="1"/>
              <a:t>colorează</a:t>
            </a:r>
            <a:r>
              <a:rPr lang="en-US" dirty="0"/>
              <a:t>  </a:t>
            </a:r>
            <a:r>
              <a:rPr lang="en-US" dirty="0" err="1"/>
              <a:t>iepurele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.</a:t>
            </a:r>
          </a:p>
        </p:txBody>
      </p:sp>
      <p:pic>
        <p:nvPicPr>
          <p:cNvPr id="5" name="Picture 3" descr="C:\Users\Anca\Desktop\iepurasi clipart\iepure de camp 1 cu mustăți b&amp;w 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8" y="4267199"/>
            <a:ext cx="5831203" cy="394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FB8D0C-F81D-8006-CCEC-5FC061F1EBF4}"/>
              </a:ext>
            </a:extLst>
          </p:cNvPr>
          <p:cNvSpPr txBox="1"/>
          <p:nvPr/>
        </p:nvSpPr>
        <p:spPr>
          <a:xfrm>
            <a:off x="4114800" y="8737871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72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3484" y="1773284"/>
            <a:ext cx="6096000" cy="7014915"/>
          </a:xfrm>
          <a:prstGeom prst="roundRect">
            <a:avLst>
              <a:gd name="adj" fmla="val 403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Pictează</a:t>
            </a:r>
            <a:r>
              <a:rPr lang="en-US" dirty="0"/>
              <a:t>/</a:t>
            </a:r>
            <a:r>
              <a:rPr lang="en-US" dirty="0" err="1"/>
              <a:t>colorează</a:t>
            </a:r>
            <a:r>
              <a:rPr lang="en-US" dirty="0"/>
              <a:t>  </a:t>
            </a:r>
            <a:r>
              <a:rPr lang="en-US" dirty="0" err="1"/>
              <a:t>iepuroaica</a:t>
            </a:r>
            <a:r>
              <a:rPr lang="en-US" dirty="0"/>
              <a:t>.</a:t>
            </a:r>
          </a:p>
        </p:txBody>
      </p:sp>
      <p:pic>
        <p:nvPicPr>
          <p:cNvPr id="6146" name="Picture 2" descr="C:\Users\Anca\Desktop\iepurasi clipart\mama iepuroaica b&amp;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725" y="2022079"/>
            <a:ext cx="3266675" cy="651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155EB1-18F8-15D1-FBFD-BC20C6D65399}"/>
              </a:ext>
            </a:extLst>
          </p:cNvPr>
          <p:cNvSpPr txBox="1"/>
          <p:nvPr/>
        </p:nvSpPr>
        <p:spPr>
          <a:xfrm>
            <a:off x="4114800" y="8737871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136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3484" y="1773284"/>
            <a:ext cx="6096000" cy="7014915"/>
          </a:xfrm>
          <a:prstGeom prst="roundRect">
            <a:avLst>
              <a:gd name="adj" fmla="val 403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Pictează</a:t>
            </a:r>
            <a:r>
              <a:rPr lang="en-US" dirty="0"/>
              <a:t>/</a:t>
            </a:r>
            <a:r>
              <a:rPr lang="en-US" dirty="0" err="1"/>
              <a:t>colorează</a:t>
            </a:r>
            <a:r>
              <a:rPr lang="en-US" dirty="0"/>
              <a:t>  </a:t>
            </a:r>
            <a:r>
              <a:rPr lang="en-US" dirty="0" err="1"/>
              <a:t>iepurașul</a:t>
            </a:r>
            <a:r>
              <a:rPr lang="en-US" dirty="0"/>
              <a:t>.</a:t>
            </a:r>
          </a:p>
        </p:txBody>
      </p:sp>
      <p:pic>
        <p:nvPicPr>
          <p:cNvPr id="7170" name="Picture 2" descr="C:\Users\Anca\Desktop\iepurasi clipart\iepuras cu sticla de lapte b&amp;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894747"/>
            <a:ext cx="5049646" cy="67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F0C20D-3B67-3927-2FC4-2166ACF0D4C7}"/>
              </a:ext>
            </a:extLst>
          </p:cNvPr>
          <p:cNvSpPr txBox="1"/>
          <p:nvPr/>
        </p:nvSpPr>
        <p:spPr>
          <a:xfrm>
            <a:off x="3810000" y="8758103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810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OCUMENTE ANCA\Materiale didactice\Clipart Anca\Loggo\loggo ros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995" y="528637"/>
            <a:ext cx="1467972" cy="13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OCUMENTE ANCA\Materiale didactice\Clipart Anca\Loggo\loggo teachers mak e galbe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03" y="528637"/>
            <a:ext cx="1449699" cy="133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DOCUMENTE ANCA\Materiale didactice\Clipart Anca\Loggo\get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4" y="6546768"/>
            <a:ext cx="2040896" cy="233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OCUMENTE ANCA\Materiale didactice\Clipart Anca\Loggo\anc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13" y="6934200"/>
            <a:ext cx="1876136" cy="206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DOCUMENTE ANCA\Materiale didactice\Clipart Anca\Loggo\gogut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767" y="7302984"/>
            <a:ext cx="1066800" cy="160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nca\Desktop\iepurasi clipart\iepuraș fetita cu morcov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472" y="432061"/>
            <a:ext cx="98384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DOCUMENTE ANCA\Materiale didactice\Clipart Anca\alfabet in imagini\rame\rama 5.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220193" y="1041494"/>
            <a:ext cx="9261172" cy="706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500B5B-8B70-76B6-6DF6-22777CD19469}"/>
              </a:ext>
            </a:extLst>
          </p:cNvPr>
          <p:cNvSpPr txBox="1"/>
          <p:nvPr/>
        </p:nvSpPr>
        <p:spPr>
          <a:xfrm>
            <a:off x="457199" y="2286000"/>
            <a:ext cx="597076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/>
              <a:t>Surse</a:t>
            </a:r>
            <a:r>
              <a:rPr lang="en-US" sz="2400" b="1" dirty="0"/>
              <a:t> </a:t>
            </a:r>
            <a:r>
              <a:rPr lang="en-US" sz="2400" b="1" dirty="0" err="1"/>
              <a:t>consultate</a:t>
            </a:r>
            <a:r>
              <a:rPr lang="en-US" sz="2400" b="1" dirty="0"/>
              <a:t>:</a:t>
            </a:r>
          </a:p>
          <a:p>
            <a:pPr algn="ctr"/>
            <a:endParaRPr lang="en-US" dirty="0"/>
          </a:p>
          <a:p>
            <a:r>
              <a:rPr lang="en-US" sz="2400" dirty="0">
                <a:hlinkClick r:id="rId9"/>
              </a:rPr>
              <a:t>https://ro.wikipedia.org/wiki/Iepure_de_c%C3%A2mp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>
                <a:hlinkClick r:id="rId10"/>
              </a:rPr>
              <a:t>https://www.sperietori.ro/daunatori-animale/iepurele-de-camp-lepus-europaeus/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>
                <a:hlinkClick r:id="rId11"/>
              </a:rPr>
              <a:t>https://mariusgabiphotography.com/iepurele-de-camp-curiozitati-si-obiceiuri-in-natura/</a:t>
            </a:r>
            <a:endParaRPr lang="en-US" sz="24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hlinkClick r:id="rId12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900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DOCUMENTE ANCA\Materiale didactice\Clipart Anca\alfabet in imagini\rame\rama 5.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160239" y="1096043"/>
            <a:ext cx="9261172" cy="695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0849" y="685800"/>
            <a:ext cx="59198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	</a:t>
            </a:r>
            <a:r>
              <a:rPr lang="en-US" dirty="0" err="1"/>
              <a:t>Acest</a:t>
            </a:r>
            <a:r>
              <a:rPr lang="en-US" dirty="0"/>
              <a:t> material se </a:t>
            </a:r>
            <a:r>
              <a:rPr lang="en-US" dirty="0" err="1"/>
              <a:t>adresează</a:t>
            </a:r>
            <a:r>
              <a:rPr lang="en-US" dirty="0"/>
              <a:t> </a:t>
            </a:r>
            <a:r>
              <a:rPr lang="en-US" dirty="0" err="1"/>
              <a:t>copiilor</a:t>
            </a:r>
            <a:r>
              <a:rPr lang="en-US" dirty="0"/>
              <a:t> </a:t>
            </a:r>
            <a:r>
              <a:rPr lang="en-US" dirty="0" err="1"/>
              <a:t>elevilor</a:t>
            </a:r>
            <a:r>
              <a:rPr lang="en-US" dirty="0"/>
              <a:t> cu </a:t>
            </a:r>
            <a:r>
              <a:rPr lang="ro-RO" dirty="0"/>
              <a:t>Dizabilități Senzoriale Multiple</a:t>
            </a:r>
            <a:r>
              <a:rPr lang="en-US" dirty="0"/>
              <a:t>, </a:t>
            </a:r>
            <a:r>
              <a:rPr lang="en-US" dirty="0" err="1"/>
              <a:t>fiind</a:t>
            </a:r>
            <a:r>
              <a:rPr lang="en-US" dirty="0"/>
              <a:t> </a:t>
            </a:r>
            <a:r>
              <a:rPr lang="en-US" dirty="0" err="1"/>
              <a:t>recomandat</a:t>
            </a:r>
            <a:r>
              <a:rPr lang="en-US" dirty="0"/>
              <a:t> a se </a:t>
            </a:r>
            <a:r>
              <a:rPr lang="en-US" dirty="0" err="1"/>
              <a:t>folosi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cadrul</a:t>
            </a:r>
            <a:r>
              <a:rPr lang="en-US" dirty="0"/>
              <a:t> </a:t>
            </a:r>
            <a:r>
              <a:rPr lang="en-US" dirty="0" err="1"/>
              <a:t>orelor</a:t>
            </a:r>
            <a:r>
              <a:rPr lang="en-US" dirty="0"/>
              <a:t> de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r>
              <a:rPr lang="en-US" dirty="0"/>
              <a:t>.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unele</a:t>
            </a:r>
            <a:r>
              <a:rPr lang="en-US" dirty="0"/>
              <a:t> </a:t>
            </a:r>
            <a:r>
              <a:rPr lang="en-US" dirty="0" err="1"/>
              <a:t>fișe</a:t>
            </a:r>
            <a:r>
              <a:rPr lang="en-US" dirty="0"/>
              <a:t> de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necesar</a:t>
            </a:r>
            <a:r>
              <a:rPr lang="en-US" dirty="0"/>
              <a:t> </a:t>
            </a:r>
            <a:r>
              <a:rPr lang="en-US" dirty="0" err="1"/>
              <a:t>ca</a:t>
            </a:r>
            <a:r>
              <a:rPr lang="en-US" dirty="0"/>
              <a:t> </a:t>
            </a:r>
            <a:r>
              <a:rPr lang="en-US" dirty="0" err="1"/>
              <a:t>elevii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aibă</a:t>
            </a:r>
            <a:r>
              <a:rPr lang="en-US" dirty="0"/>
              <a:t> </a:t>
            </a:r>
            <a:r>
              <a:rPr lang="en-US" dirty="0" err="1"/>
              <a:t>abilități</a:t>
            </a:r>
            <a:r>
              <a:rPr lang="en-US" dirty="0"/>
              <a:t> de </a:t>
            </a:r>
            <a:r>
              <a:rPr lang="en-US" dirty="0" err="1"/>
              <a:t>citire-scriere</a:t>
            </a:r>
            <a:r>
              <a:rPr lang="en-US" dirty="0"/>
              <a:t>. </a:t>
            </a:r>
          </a:p>
          <a:p>
            <a:pPr algn="just"/>
            <a:r>
              <a:rPr lang="en-US" dirty="0"/>
              <a:t>	</a:t>
            </a:r>
            <a:r>
              <a:rPr lang="ro-RO" dirty="0"/>
              <a:t>În cadrul acestui material </a:t>
            </a:r>
            <a:r>
              <a:rPr lang="en-US" dirty="0" err="1"/>
              <a:t>vă</a:t>
            </a:r>
            <a:r>
              <a:rPr lang="en-US" dirty="0"/>
              <a:t> </a:t>
            </a:r>
            <a:r>
              <a:rPr lang="en-US" dirty="0" err="1"/>
              <a:t>propunem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învățăm</a:t>
            </a:r>
            <a:r>
              <a:rPr lang="en-US" dirty="0"/>
              <a:t> </a:t>
            </a:r>
            <a:r>
              <a:rPr lang="en-US" dirty="0" err="1"/>
              <a:t>lucruri</a:t>
            </a:r>
            <a:r>
              <a:rPr lang="en-US" dirty="0"/>
              <a:t> </a:t>
            </a:r>
            <a:r>
              <a:rPr lang="en-US" dirty="0" err="1"/>
              <a:t>noi</a:t>
            </a:r>
            <a:r>
              <a:rPr lang="en-US" dirty="0"/>
              <a:t> </a:t>
            </a:r>
            <a:r>
              <a:rPr lang="en-US" dirty="0" err="1"/>
              <a:t>despre</a:t>
            </a:r>
            <a:r>
              <a:rPr lang="en-US" dirty="0"/>
              <a:t> </a:t>
            </a:r>
            <a:r>
              <a:rPr lang="en-US" dirty="0" err="1"/>
              <a:t>animalele</a:t>
            </a:r>
            <a:r>
              <a:rPr lang="en-US" dirty="0"/>
              <a:t> </a:t>
            </a:r>
            <a:r>
              <a:rPr lang="en-US" dirty="0" err="1"/>
              <a:t>sălbatice</a:t>
            </a:r>
            <a:r>
              <a:rPr lang="en-US" dirty="0"/>
              <a:t> din </a:t>
            </a:r>
            <a:r>
              <a:rPr lang="en-US" dirty="0" err="1"/>
              <a:t>zonele</a:t>
            </a:r>
            <a:r>
              <a:rPr lang="en-US" dirty="0"/>
              <a:t> temperate.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cadrul</a:t>
            </a:r>
            <a:r>
              <a:rPr lang="en-US" dirty="0"/>
              <a:t> </a:t>
            </a:r>
            <a:r>
              <a:rPr lang="en-US" dirty="0" err="1"/>
              <a:t>acestui</a:t>
            </a:r>
            <a:r>
              <a:rPr lang="en-US" dirty="0"/>
              <a:t> material  </a:t>
            </a:r>
            <a:r>
              <a:rPr lang="en-US" dirty="0" err="1"/>
              <a:t>vă</a:t>
            </a:r>
            <a:r>
              <a:rPr lang="en-US" dirty="0"/>
              <a:t> </a:t>
            </a:r>
            <a:r>
              <a:rPr lang="en-US" dirty="0" err="1"/>
              <a:t>oferim</a:t>
            </a:r>
            <a:r>
              <a:rPr lang="en-US" dirty="0"/>
              <a:t> </a:t>
            </a:r>
            <a:r>
              <a:rPr lang="en-US" dirty="0" err="1"/>
              <a:t>câteva</a:t>
            </a:r>
            <a:r>
              <a:rPr lang="en-US" dirty="0"/>
              <a:t> </a:t>
            </a:r>
            <a:r>
              <a:rPr lang="en-US" dirty="0" err="1"/>
              <a:t>informații</a:t>
            </a:r>
            <a:r>
              <a:rPr lang="en-US" dirty="0"/>
              <a:t> </a:t>
            </a:r>
            <a:r>
              <a:rPr lang="en-US" dirty="0" err="1"/>
              <a:t>despre</a:t>
            </a:r>
            <a:r>
              <a:rPr lang="en-US" dirty="0"/>
              <a:t> </a:t>
            </a:r>
            <a:r>
              <a:rPr lang="en-US" dirty="0" err="1"/>
              <a:t>iepurele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. </a:t>
            </a:r>
            <a:r>
              <a:rPr lang="en-US" dirty="0" err="1"/>
              <a:t>Vă</a:t>
            </a:r>
            <a:r>
              <a:rPr lang="en-US" dirty="0"/>
              <a:t> </a:t>
            </a:r>
            <a:r>
              <a:rPr lang="en-US" dirty="0" err="1"/>
              <a:t>recomandăm</a:t>
            </a:r>
            <a:r>
              <a:rPr lang="en-US" dirty="0"/>
              <a:t> </a:t>
            </a:r>
            <a:r>
              <a:rPr lang="en-US" dirty="0" err="1"/>
              <a:t>plastifierea</a:t>
            </a:r>
            <a:r>
              <a:rPr lang="en-US" dirty="0"/>
              <a:t> </a:t>
            </a:r>
            <a:r>
              <a:rPr lang="en-US" dirty="0" err="1"/>
              <a:t>imaginilor</a:t>
            </a:r>
            <a:r>
              <a:rPr lang="en-US" dirty="0"/>
              <a:t> care </a:t>
            </a:r>
            <a:r>
              <a:rPr lang="en-US" dirty="0" err="1"/>
              <a:t>prezintă</a:t>
            </a:r>
            <a:r>
              <a:rPr lang="en-US" dirty="0"/>
              <a:t>  </a:t>
            </a:r>
            <a:r>
              <a:rPr lang="en-US" dirty="0" err="1"/>
              <a:t>alcătuirea</a:t>
            </a:r>
            <a:r>
              <a:rPr lang="en-US" dirty="0"/>
              <a:t> </a:t>
            </a:r>
            <a:r>
              <a:rPr lang="ro-RO" dirty="0"/>
              <a:t>corpului </a:t>
            </a:r>
            <a:r>
              <a:rPr lang="en-US" dirty="0" err="1"/>
              <a:t>animalului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informațiile</a:t>
            </a:r>
            <a:r>
              <a:rPr lang="en-US" dirty="0"/>
              <a:t> generale </a:t>
            </a:r>
            <a:r>
              <a:rPr lang="en-US" dirty="0" err="1"/>
              <a:t>despre</a:t>
            </a:r>
            <a:r>
              <a:rPr lang="en-US" dirty="0"/>
              <a:t> </a:t>
            </a:r>
            <a:r>
              <a:rPr lang="en-US" dirty="0" err="1"/>
              <a:t>acesta</a:t>
            </a:r>
            <a:r>
              <a:rPr lang="en-US" dirty="0"/>
              <a:t>. </a:t>
            </a:r>
            <a:r>
              <a:rPr lang="en-US" dirty="0" err="1"/>
              <a:t>Acestea</a:t>
            </a:r>
            <a:r>
              <a:rPr lang="en-US" dirty="0"/>
              <a:t> le </a:t>
            </a:r>
            <a:r>
              <a:rPr lang="en-US" dirty="0" err="1"/>
              <a:t>puteți</a:t>
            </a:r>
            <a:r>
              <a:rPr lang="en-US" dirty="0"/>
              <a:t> </a:t>
            </a:r>
            <a:r>
              <a:rPr lang="en-US" dirty="0" err="1"/>
              <a:t>așeza</a:t>
            </a:r>
            <a:r>
              <a:rPr lang="en-US" dirty="0"/>
              <a:t> </a:t>
            </a:r>
            <a:r>
              <a:rPr lang="en-US" dirty="0" err="1"/>
              <a:t>într</a:t>
            </a:r>
            <a:r>
              <a:rPr lang="en-US" dirty="0"/>
              <a:t>-un </a:t>
            </a:r>
            <a:r>
              <a:rPr lang="en-US" dirty="0" err="1"/>
              <a:t>loc</a:t>
            </a:r>
            <a:r>
              <a:rPr lang="en-US" dirty="0"/>
              <a:t> </a:t>
            </a:r>
            <a:r>
              <a:rPr lang="en-US" dirty="0" err="1"/>
              <a:t>vizibil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clasă</a:t>
            </a:r>
            <a:r>
              <a:rPr lang="en-US" dirty="0"/>
              <a:t>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parcursul</a:t>
            </a:r>
            <a:r>
              <a:rPr lang="en-US" dirty="0"/>
              <a:t> </a:t>
            </a:r>
            <a:r>
              <a:rPr lang="en-US" dirty="0" err="1"/>
              <a:t>abordării</a:t>
            </a:r>
            <a:r>
              <a:rPr lang="en-US" dirty="0"/>
              <a:t> </a:t>
            </a:r>
            <a:r>
              <a:rPr lang="en-US" dirty="0" err="1"/>
              <a:t>acestei</a:t>
            </a:r>
            <a:r>
              <a:rPr lang="en-US" dirty="0"/>
              <a:t> </a:t>
            </a:r>
            <a:r>
              <a:rPr lang="en-US" dirty="0" err="1"/>
              <a:t>teme</a:t>
            </a:r>
            <a:r>
              <a:rPr lang="en-US" dirty="0"/>
              <a:t>. </a:t>
            </a:r>
            <a:r>
              <a:rPr lang="en-US" dirty="0" err="1"/>
              <a:t>Materialul</a:t>
            </a:r>
            <a:r>
              <a:rPr lang="en-US" dirty="0"/>
              <a:t> </a:t>
            </a:r>
            <a:r>
              <a:rPr lang="en-US" dirty="0" err="1"/>
              <a:t>conține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un poster cu </a:t>
            </a:r>
            <a:r>
              <a:rPr lang="en-US" dirty="0" err="1"/>
              <a:t>iepurele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. </a:t>
            </a:r>
            <a:r>
              <a:rPr lang="en-US" dirty="0" err="1"/>
              <a:t>Puteți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puneți</a:t>
            </a:r>
            <a:r>
              <a:rPr lang="en-US" dirty="0"/>
              <a:t> </a:t>
            </a:r>
            <a:r>
              <a:rPr lang="en-US" dirty="0" err="1"/>
              <a:t>într</a:t>
            </a:r>
            <a:r>
              <a:rPr lang="en-US" dirty="0"/>
              <a:t>-o </a:t>
            </a:r>
            <a:r>
              <a:rPr lang="en-US" dirty="0" err="1"/>
              <a:t>mapă</a:t>
            </a:r>
            <a:r>
              <a:rPr lang="en-US" dirty="0"/>
              <a:t> </a:t>
            </a:r>
            <a:r>
              <a:rPr lang="en-US" dirty="0" err="1"/>
              <a:t>aceste</a:t>
            </a:r>
            <a:r>
              <a:rPr lang="en-US" dirty="0"/>
              <a:t> </a:t>
            </a:r>
            <a:r>
              <a:rPr lang="en-US" dirty="0" err="1"/>
              <a:t>informații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fișele</a:t>
            </a:r>
            <a:r>
              <a:rPr lang="en-US" dirty="0"/>
              <a:t> de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rezolvate</a:t>
            </a:r>
            <a:r>
              <a:rPr lang="en-US" dirty="0"/>
              <a:t>, </a:t>
            </a:r>
            <a:r>
              <a:rPr lang="en-US" dirty="0" err="1"/>
              <a:t>realizând</a:t>
            </a:r>
            <a:r>
              <a:rPr lang="en-US" dirty="0"/>
              <a:t> </a:t>
            </a:r>
            <a:r>
              <a:rPr lang="en-US" dirty="0" err="1"/>
              <a:t>astfel</a:t>
            </a:r>
            <a:r>
              <a:rPr lang="en-US" dirty="0"/>
              <a:t> o mini-</a:t>
            </a:r>
            <a:r>
              <a:rPr lang="en-US" dirty="0" err="1"/>
              <a:t>cărticică</a:t>
            </a:r>
            <a:r>
              <a:rPr lang="en-US" dirty="0"/>
              <a:t> </a:t>
            </a:r>
            <a:r>
              <a:rPr lang="en-US" dirty="0" err="1"/>
              <a:t>despre</a:t>
            </a:r>
            <a:r>
              <a:rPr lang="en-US" dirty="0"/>
              <a:t> </a:t>
            </a:r>
            <a:r>
              <a:rPr lang="en-US" dirty="0" err="1"/>
              <a:t>iepurele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, </a:t>
            </a:r>
            <a:r>
              <a:rPr lang="en-US" dirty="0" err="1"/>
              <a:t>pe</a:t>
            </a:r>
            <a:r>
              <a:rPr lang="en-US" dirty="0"/>
              <a:t> care </a:t>
            </a:r>
            <a:r>
              <a:rPr lang="en-US" dirty="0" err="1"/>
              <a:t>copilul</a:t>
            </a:r>
            <a:r>
              <a:rPr lang="en-US" dirty="0"/>
              <a:t> o </a:t>
            </a:r>
            <a:r>
              <a:rPr lang="en-US" dirty="0" err="1"/>
              <a:t>poate</a:t>
            </a:r>
            <a:r>
              <a:rPr lang="en-US" dirty="0"/>
              <a:t> </a:t>
            </a:r>
            <a:r>
              <a:rPr lang="en-US" dirty="0" err="1"/>
              <a:t>răsfoi</a:t>
            </a:r>
            <a:r>
              <a:rPr lang="en-US" dirty="0"/>
              <a:t> </a:t>
            </a:r>
            <a:r>
              <a:rPr lang="en-US" dirty="0" err="1"/>
              <a:t>când</a:t>
            </a:r>
            <a:r>
              <a:rPr lang="en-US" dirty="0"/>
              <a:t> </a:t>
            </a:r>
            <a:r>
              <a:rPr lang="en-US" dirty="0" err="1"/>
              <a:t>dorește</a:t>
            </a:r>
            <a:r>
              <a:rPr lang="en-US" dirty="0"/>
              <a:t>. </a:t>
            </a:r>
          </a:p>
          <a:p>
            <a:pPr algn="just"/>
            <a:r>
              <a:rPr lang="en-US" dirty="0"/>
              <a:t>	</a:t>
            </a:r>
            <a:r>
              <a:rPr lang="en-US" dirty="0" err="1"/>
              <a:t>Materialul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însoțit</a:t>
            </a:r>
            <a:r>
              <a:rPr lang="en-US" dirty="0"/>
              <a:t> de </a:t>
            </a:r>
            <a:r>
              <a:rPr lang="en-US" dirty="0" err="1"/>
              <a:t>imagini</a:t>
            </a:r>
            <a:r>
              <a:rPr lang="en-US" dirty="0"/>
              <a:t> </a:t>
            </a:r>
            <a:r>
              <a:rPr lang="en-US" dirty="0" err="1"/>
              <a:t>menite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faciliteze</a:t>
            </a:r>
            <a:r>
              <a:rPr lang="en-US" dirty="0"/>
              <a:t> </a:t>
            </a:r>
            <a:r>
              <a:rPr lang="en-US" dirty="0" err="1"/>
              <a:t>învățarea</a:t>
            </a:r>
            <a:r>
              <a:rPr lang="en-US" dirty="0"/>
              <a:t>, </a:t>
            </a:r>
            <a:r>
              <a:rPr lang="en-US" dirty="0" err="1"/>
              <a:t>informațiile</a:t>
            </a:r>
            <a:r>
              <a:rPr lang="en-US" dirty="0"/>
              <a:t> </a:t>
            </a:r>
            <a:r>
              <a:rPr lang="en-US" dirty="0" err="1"/>
              <a:t>fiind</a:t>
            </a:r>
            <a:r>
              <a:rPr lang="en-US" dirty="0"/>
              <a:t> </a:t>
            </a:r>
            <a:r>
              <a:rPr lang="en-US" dirty="0" err="1"/>
              <a:t>scurte</a:t>
            </a:r>
            <a:r>
              <a:rPr lang="en-US" dirty="0"/>
              <a:t>, </a:t>
            </a:r>
            <a:r>
              <a:rPr lang="en-US" dirty="0" err="1"/>
              <a:t>accesibile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concise.</a:t>
            </a:r>
          </a:p>
        </p:txBody>
      </p:sp>
      <p:pic>
        <p:nvPicPr>
          <p:cNvPr id="1026" name="Picture 2" descr="C:\Users\Anca\Desktop\iepurasi clipart\iepuras baiat cu morco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49" y="5806695"/>
            <a:ext cx="2556164" cy="303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nca\Desktop\iepurasi clipart\iepuraș fetita cu morco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828372"/>
            <a:ext cx="1932885" cy="299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21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862" y="1413961"/>
            <a:ext cx="6400800" cy="7467600"/>
          </a:xfrm>
          <a:prstGeom prst="roundRect">
            <a:avLst>
              <a:gd name="adj" fmla="val 7394"/>
            </a:avLst>
          </a:prstGeom>
          <a:solidFill>
            <a:schemeClr val="bg1"/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6633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 descr="C:\Users\Anca\Desktop\iepurasi clipart\iepure de camp 1 cu mustăț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4" y="3958004"/>
            <a:ext cx="5846844" cy="394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83465" y="152400"/>
            <a:ext cx="46482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6600"/>
                </a:solidFill>
              </a:rPr>
              <a:t>IEPURELE DE CÂMP</a:t>
            </a:r>
          </a:p>
          <a:p>
            <a:pPr algn="ctr"/>
            <a:r>
              <a:rPr lang="en-US" sz="3200" b="1" dirty="0" err="1">
                <a:solidFill>
                  <a:srgbClr val="006600"/>
                </a:solidFill>
              </a:rPr>
              <a:t>Alcătuirea</a:t>
            </a:r>
            <a:r>
              <a:rPr lang="en-US" sz="3200" b="1" dirty="0">
                <a:solidFill>
                  <a:srgbClr val="006600"/>
                </a:solidFill>
              </a:rPr>
              <a:t> </a:t>
            </a:r>
            <a:r>
              <a:rPr lang="en-US" sz="3200" b="1" dirty="0" err="1">
                <a:solidFill>
                  <a:srgbClr val="006600"/>
                </a:solidFill>
              </a:rPr>
              <a:t>corpului</a:t>
            </a:r>
            <a:endParaRPr lang="en-US" sz="3200" b="1" dirty="0">
              <a:solidFill>
                <a:srgbClr val="006600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 rot="5400000">
            <a:off x="-31448" y="3182429"/>
            <a:ext cx="3065056" cy="381600"/>
          </a:xfrm>
          <a:prstGeom prst="rightArrow">
            <a:avLst>
              <a:gd name="adj1" fmla="val 31982"/>
              <a:gd name="adj2" fmla="val 71898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 rot="6332239">
            <a:off x="3651822" y="4353843"/>
            <a:ext cx="1833790" cy="367804"/>
          </a:xfrm>
          <a:prstGeom prst="rightArrow">
            <a:avLst>
              <a:gd name="adj1" fmla="val 31982"/>
              <a:gd name="adj2" fmla="val 127641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rot="3575189">
            <a:off x="331039" y="4568313"/>
            <a:ext cx="939301" cy="278018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90768" y="3958004"/>
            <a:ext cx="1219844" cy="584775"/>
            <a:chOff x="4067117" y="2002148"/>
            <a:chExt cx="1153576" cy="584775"/>
          </a:xfrm>
        </p:grpSpPr>
        <p:sp>
          <p:nvSpPr>
            <p:cNvPr id="15" name="Rounded Rectangle 14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7117" y="200214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BOT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34509" y="7224256"/>
            <a:ext cx="4794495" cy="842649"/>
            <a:chOff x="1683247" y="8213876"/>
            <a:chExt cx="3065883" cy="429854"/>
          </a:xfrm>
          <a:solidFill>
            <a:srgbClr val="00FF00"/>
          </a:solidFill>
        </p:grpSpPr>
        <p:sp>
          <p:nvSpPr>
            <p:cNvPr id="24" name="Right Arrow 23"/>
            <p:cNvSpPr/>
            <p:nvPr/>
          </p:nvSpPr>
          <p:spPr>
            <a:xfrm rot="13214462">
              <a:off x="1683247" y="8213876"/>
              <a:ext cx="1931897" cy="241555"/>
            </a:xfrm>
            <a:prstGeom prst="rightArrow">
              <a:avLst>
                <a:gd name="adj1" fmla="val 31982"/>
                <a:gd name="adj2" fmla="val 86079"/>
              </a:avLst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ight Arrow 55"/>
            <p:cNvSpPr/>
            <p:nvPr/>
          </p:nvSpPr>
          <p:spPr>
            <a:xfrm rot="19634488">
              <a:off x="3282094" y="8411932"/>
              <a:ext cx="1467036" cy="231798"/>
            </a:xfrm>
            <a:prstGeom prst="rightArrow">
              <a:avLst>
                <a:gd name="adj1" fmla="val 31982"/>
                <a:gd name="adj2" fmla="val 83888"/>
              </a:avLst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393398" y="8250273"/>
            <a:ext cx="2068516" cy="584775"/>
            <a:chOff x="4093464" y="1996428"/>
            <a:chExt cx="1487204" cy="902258"/>
          </a:xfrm>
        </p:grpSpPr>
        <p:sp>
          <p:nvSpPr>
            <p:cNvPr id="62" name="Rounded Rectangle 61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93464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PICIOARE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6064" y="1705216"/>
            <a:ext cx="1765738" cy="584775"/>
            <a:chOff x="4093464" y="1996428"/>
            <a:chExt cx="1765738" cy="584775"/>
          </a:xfrm>
        </p:grpSpPr>
        <p:sp>
          <p:nvSpPr>
            <p:cNvPr id="9" name="Rounded Rectangle 8"/>
            <p:cNvSpPr/>
            <p:nvPr/>
          </p:nvSpPr>
          <p:spPr>
            <a:xfrm>
              <a:off x="4463628" y="2069027"/>
              <a:ext cx="105864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3464" y="1996428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OCHI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35873" y="3373229"/>
            <a:ext cx="2068516" cy="584775"/>
            <a:chOff x="4093463" y="1996428"/>
            <a:chExt cx="1487204" cy="902258"/>
          </a:xfrm>
        </p:grpSpPr>
        <p:sp>
          <p:nvSpPr>
            <p:cNvPr id="64" name="Rounded Rectangle 63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093463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TRUNCHI</a:t>
              </a:r>
            </a:p>
          </p:txBody>
        </p:sp>
      </p:grpSp>
      <p:sp>
        <p:nvSpPr>
          <p:cNvPr id="60" name="Right Arrow 59"/>
          <p:cNvSpPr/>
          <p:nvPr/>
        </p:nvSpPr>
        <p:spPr>
          <a:xfrm rot="7857917">
            <a:off x="2282209" y="3086823"/>
            <a:ext cx="2737783" cy="347351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ight Arrow 65"/>
          <p:cNvSpPr/>
          <p:nvPr/>
        </p:nvSpPr>
        <p:spPr>
          <a:xfrm rot="6628690">
            <a:off x="2633905" y="3570210"/>
            <a:ext cx="2506066" cy="266817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260081" y="2048315"/>
            <a:ext cx="1964857" cy="584775"/>
            <a:chOff x="3779032" y="608760"/>
            <a:chExt cx="1744529" cy="604050"/>
          </a:xfrm>
        </p:grpSpPr>
        <p:sp>
          <p:nvSpPr>
            <p:cNvPr id="37" name="Rounded Rectangle 36"/>
            <p:cNvSpPr/>
            <p:nvPr/>
          </p:nvSpPr>
          <p:spPr>
            <a:xfrm>
              <a:off x="4054956" y="667272"/>
              <a:ext cx="1261347" cy="487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32" y="608760"/>
              <a:ext cx="1744529" cy="60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URECHI</a:t>
              </a:r>
            </a:p>
          </p:txBody>
        </p:sp>
      </p:grpSp>
      <p:sp>
        <p:nvSpPr>
          <p:cNvPr id="39" name="Right Arrow 38"/>
          <p:cNvSpPr/>
          <p:nvPr/>
        </p:nvSpPr>
        <p:spPr>
          <a:xfrm rot="6194751">
            <a:off x="1339086" y="3938868"/>
            <a:ext cx="1566264" cy="362816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597363" y="2850741"/>
            <a:ext cx="1314361" cy="584775"/>
            <a:chOff x="4093464" y="1996428"/>
            <a:chExt cx="1314361" cy="584775"/>
          </a:xfrm>
        </p:grpSpPr>
        <p:sp>
          <p:nvSpPr>
            <p:cNvPr id="5" name="Rounded Rectangle 4"/>
            <p:cNvSpPr/>
            <p:nvPr/>
          </p:nvSpPr>
          <p:spPr>
            <a:xfrm>
              <a:off x="4311787" y="2076765"/>
              <a:ext cx="877713" cy="4671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93464" y="1996428"/>
              <a:ext cx="1314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CAP</a:t>
              </a:r>
            </a:p>
          </p:txBody>
        </p:sp>
      </p:grpSp>
      <p:sp>
        <p:nvSpPr>
          <p:cNvPr id="40" name="Right Arrow 39"/>
          <p:cNvSpPr/>
          <p:nvPr/>
        </p:nvSpPr>
        <p:spPr>
          <a:xfrm rot="7238002">
            <a:off x="5220056" y="4648517"/>
            <a:ext cx="1028538" cy="345521"/>
          </a:xfrm>
          <a:prstGeom prst="rightArrow">
            <a:avLst>
              <a:gd name="adj1" fmla="val 31982"/>
              <a:gd name="adj2" fmla="val 127641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5059022" y="3921704"/>
            <a:ext cx="1518548" cy="584775"/>
            <a:chOff x="3928416" y="2032727"/>
            <a:chExt cx="1765738" cy="584775"/>
          </a:xfrm>
        </p:grpSpPr>
        <p:sp>
          <p:nvSpPr>
            <p:cNvPr id="42" name="Rounded Rectangle 41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28416" y="2032727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COADĂ</a:t>
              </a:r>
            </a:p>
          </p:txBody>
        </p:sp>
      </p:grpSp>
      <p:sp>
        <p:nvSpPr>
          <p:cNvPr id="47" name="Right Arrow 46"/>
          <p:cNvSpPr/>
          <p:nvPr/>
        </p:nvSpPr>
        <p:spPr>
          <a:xfrm rot="16493620">
            <a:off x="1740650" y="6000477"/>
            <a:ext cx="1379089" cy="504111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1745691" y="6443170"/>
            <a:ext cx="1219844" cy="584775"/>
            <a:chOff x="4021221" y="2069028"/>
            <a:chExt cx="1153576" cy="584775"/>
          </a:xfrm>
        </p:grpSpPr>
        <p:sp>
          <p:nvSpPr>
            <p:cNvPr id="51" name="Rounded Rectangle 50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021221" y="206902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GÂT</a:t>
              </a:r>
            </a:p>
          </p:txBody>
        </p:sp>
      </p:grpSp>
      <p:sp>
        <p:nvSpPr>
          <p:cNvPr id="53" name="Right Arrow 52"/>
          <p:cNvSpPr/>
          <p:nvPr/>
        </p:nvSpPr>
        <p:spPr>
          <a:xfrm rot="16200000">
            <a:off x="356822" y="6645451"/>
            <a:ext cx="2876614" cy="333033"/>
          </a:xfrm>
          <a:prstGeom prst="rightArrow">
            <a:avLst>
              <a:gd name="adj1" fmla="val 31982"/>
              <a:gd name="adj2" fmla="val 113063"/>
            </a:avLst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293381" y="7707641"/>
            <a:ext cx="1961161" cy="1077218"/>
            <a:chOff x="3928416" y="2032727"/>
            <a:chExt cx="1765738" cy="1077218"/>
          </a:xfrm>
        </p:grpSpPr>
        <p:sp>
          <p:nvSpPr>
            <p:cNvPr id="58" name="Rounded Rectangle 57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928416" y="2032727"/>
              <a:ext cx="17657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MUSTĂȚI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50D7C82-C183-81F5-6D03-9B592A7B773A}"/>
              </a:ext>
            </a:extLst>
          </p:cNvPr>
          <p:cNvSpPr txBox="1"/>
          <p:nvPr/>
        </p:nvSpPr>
        <p:spPr>
          <a:xfrm>
            <a:off x="4018169" y="8835048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01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862" y="1413961"/>
            <a:ext cx="6400800" cy="7467600"/>
          </a:xfrm>
          <a:prstGeom prst="roundRect">
            <a:avLst>
              <a:gd name="adj" fmla="val 739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6633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5" name="Picture 3" descr="C:\Users\Anca\Desktop\iepurasi clipart\iepure de camp 1 cu mustăți b&amp;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54" y="3887049"/>
            <a:ext cx="6057066" cy="408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90768" y="3958004"/>
            <a:ext cx="1219844" cy="584775"/>
            <a:chOff x="4067117" y="2002148"/>
            <a:chExt cx="1153576" cy="584775"/>
          </a:xfrm>
        </p:grpSpPr>
        <p:sp>
          <p:nvSpPr>
            <p:cNvPr id="15" name="Rounded Rectangle 14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7117" y="200214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BOT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393398" y="8250273"/>
            <a:ext cx="2068516" cy="584775"/>
            <a:chOff x="4093464" y="1996428"/>
            <a:chExt cx="1487204" cy="902258"/>
          </a:xfrm>
        </p:grpSpPr>
        <p:sp>
          <p:nvSpPr>
            <p:cNvPr id="62" name="Rounded Rectangle 61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93464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PICIOARE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6064" y="1705216"/>
            <a:ext cx="1765738" cy="584775"/>
            <a:chOff x="4093464" y="1996428"/>
            <a:chExt cx="1765738" cy="584775"/>
          </a:xfrm>
        </p:grpSpPr>
        <p:sp>
          <p:nvSpPr>
            <p:cNvPr id="9" name="Rounded Rectangle 8"/>
            <p:cNvSpPr/>
            <p:nvPr/>
          </p:nvSpPr>
          <p:spPr>
            <a:xfrm>
              <a:off x="4463628" y="2069027"/>
              <a:ext cx="105864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3464" y="1996428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OCHI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35873" y="3373229"/>
            <a:ext cx="2068516" cy="584775"/>
            <a:chOff x="4093463" y="1996428"/>
            <a:chExt cx="1487204" cy="902258"/>
          </a:xfrm>
        </p:grpSpPr>
        <p:sp>
          <p:nvSpPr>
            <p:cNvPr id="64" name="Rounded Rectangle 63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093463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TRUNCHI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60081" y="2048315"/>
            <a:ext cx="1964857" cy="584775"/>
            <a:chOff x="3779032" y="608760"/>
            <a:chExt cx="1744529" cy="604050"/>
          </a:xfrm>
        </p:grpSpPr>
        <p:sp>
          <p:nvSpPr>
            <p:cNvPr id="37" name="Rounded Rectangle 36"/>
            <p:cNvSpPr/>
            <p:nvPr/>
          </p:nvSpPr>
          <p:spPr>
            <a:xfrm>
              <a:off x="4054956" y="667272"/>
              <a:ext cx="1261347" cy="487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32" y="608760"/>
              <a:ext cx="1744529" cy="60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URECHI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97363" y="2850741"/>
            <a:ext cx="1314361" cy="584775"/>
            <a:chOff x="4093464" y="1996428"/>
            <a:chExt cx="1314361" cy="584775"/>
          </a:xfrm>
        </p:grpSpPr>
        <p:sp>
          <p:nvSpPr>
            <p:cNvPr id="5" name="Rounded Rectangle 4"/>
            <p:cNvSpPr/>
            <p:nvPr/>
          </p:nvSpPr>
          <p:spPr>
            <a:xfrm>
              <a:off x="4311787" y="2076765"/>
              <a:ext cx="877713" cy="4671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93464" y="1996428"/>
              <a:ext cx="1314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CAP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59022" y="3921704"/>
            <a:ext cx="1518548" cy="584775"/>
            <a:chOff x="3928416" y="2032727"/>
            <a:chExt cx="1765738" cy="584775"/>
          </a:xfrm>
        </p:grpSpPr>
        <p:sp>
          <p:nvSpPr>
            <p:cNvPr id="42" name="Rounded Rectangle 41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28416" y="2032727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COADĂ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745691" y="6443170"/>
            <a:ext cx="1219844" cy="584775"/>
            <a:chOff x="4021221" y="2069028"/>
            <a:chExt cx="1153576" cy="584775"/>
          </a:xfrm>
        </p:grpSpPr>
        <p:sp>
          <p:nvSpPr>
            <p:cNvPr id="51" name="Rounded Rectangle 50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021221" y="206902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GÂT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3381" y="7707641"/>
            <a:ext cx="1961161" cy="1077218"/>
            <a:chOff x="3928416" y="2032727"/>
            <a:chExt cx="1765738" cy="1077218"/>
          </a:xfrm>
        </p:grpSpPr>
        <p:sp>
          <p:nvSpPr>
            <p:cNvPr id="58" name="Rounded Rectangle 57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928416" y="2032727"/>
              <a:ext cx="17657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/>
                <a:t>MUSTĂȚI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93381" y="90522"/>
            <a:ext cx="6115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FIȘĂ DE LUCRU – </a:t>
            </a:r>
            <a:r>
              <a:rPr lang="ro-RO" sz="1600" dirty="0"/>
              <a:t>E</a:t>
            </a:r>
            <a:r>
              <a:rPr lang="en-US" sz="1600" dirty="0" err="1"/>
              <a:t>xplorarea</a:t>
            </a:r>
            <a:r>
              <a:rPr lang="en-US" sz="1600" dirty="0"/>
              <a:t> </a:t>
            </a:r>
            <a:r>
              <a:rPr lang="en-US" sz="1600" dirty="0" err="1"/>
              <a:t>mediului</a:t>
            </a:r>
            <a:r>
              <a:rPr lang="ro-RO" sz="1600" dirty="0"/>
              <a:t> înconjurător</a:t>
            </a:r>
            <a:endParaRPr lang="en-US" sz="1600" dirty="0"/>
          </a:p>
          <a:p>
            <a:pPr algn="just"/>
            <a:r>
              <a:rPr lang="en-US" sz="1600" b="1" dirty="0"/>
              <a:t>NUME:…………………………………………………………………………</a:t>
            </a:r>
          </a:p>
          <a:p>
            <a:pPr algn="just"/>
            <a:r>
              <a:rPr lang="en-US" sz="1600" b="1" dirty="0"/>
              <a:t>DATA……………………………………………………………………………</a:t>
            </a:r>
          </a:p>
          <a:p>
            <a:pPr algn="just"/>
            <a:r>
              <a:rPr lang="en-US" sz="1600" dirty="0" err="1"/>
              <a:t>Unește</a:t>
            </a:r>
            <a:r>
              <a:rPr lang="en-US" sz="1600" dirty="0"/>
              <a:t> </a:t>
            </a:r>
            <a:r>
              <a:rPr lang="en-US" sz="1600" dirty="0" err="1"/>
              <a:t>denumirea</a:t>
            </a:r>
            <a:r>
              <a:rPr lang="en-US" sz="1600" dirty="0"/>
              <a:t> </a:t>
            </a:r>
            <a:r>
              <a:rPr lang="en-US" sz="1600" dirty="0" err="1"/>
              <a:t>părților</a:t>
            </a:r>
            <a:r>
              <a:rPr lang="en-US" sz="1600" dirty="0"/>
              <a:t> </a:t>
            </a:r>
            <a:r>
              <a:rPr lang="en-US" sz="1600" dirty="0" err="1"/>
              <a:t>corpului</a:t>
            </a:r>
            <a:r>
              <a:rPr lang="en-US" sz="1600" dirty="0"/>
              <a:t> </a:t>
            </a:r>
            <a:r>
              <a:rPr lang="en-US" sz="1600" dirty="0" err="1"/>
              <a:t>unui</a:t>
            </a:r>
            <a:r>
              <a:rPr lang="en-US" sz="1600" dirty="0"/>
              <a:t> </a:t>
            </a:r>
            <a:r>
              <a:rPr lang="en-US" sz="1600" dirty="0" err="1"/>
              <a:t>iepure</a:t>
            </a:r>
            <a:r>
              <a:rPr lang="en-US" sz="1600" dirty="0"/>
              <a:t> de </a:t>
            </a:r>
            <a:r>
              <a:rPr lang="en-US" sz="1600" dirty="0" err="1"/>
              <a:t>câmp</a:t>
            </a:r>
            <a:r>
              <a:rPr lang="en-US" sz="1600" dirty="0"/>
              <a:t> cu </a:t>
            </a:r>
            <a:r>
              <a:rPr lang="en-US" sz="1600" dirty="0" err="1"/>
              <a:t>imaginea</a:t>
            </a:r>
            <a:r>
              <a:rPr lang="en-US" sz="1600" dirty="0"/>
              <a:t> </a:t>
            </a:r>
            <a:r>
              <a:rPr lang="en-US" sz="1600" dirty="0" err="1"/>
              <a:t>lor</a:t>
            </a:r>
            <a:r>
              <a:rPr lang="en-US" sz="1600" dirty="0"/>
              <a:t> </a:t>
            </a:r>
            <a:r>
              <a:rPr lang="en-US" sz="1600" dirty="0" err="1"/>
              <a:t>reprezentată</a:t>
            </a:r>
            <a:r>
              <a:rPr lang="en-US" sz="1600" dirty="0"/>
              <a:t> </a:t>
            </a:r>
            <a:r>
              <a:rPr lang="en-US" sz="1600" dirty="0" err="1"/>
              <a:t>în</a:t>
            </a:r>
            <a:r>
              <a:rPr lang="en-US" sz="1600" dirty="0"/>
              <a:t> </a:t>
            </a:r>
            <a:r>
              <a:rPr lang="en-US" sz="1600" dirty="0" err="1"/>
              <a:t>desen</a:t>
            </a:r>
            <a:r>
              <a:rPr lang="en-US" sz="16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0B41B-6216-E31E-E381-FFBE948626A7}"/>
              </a:ext>
            </a:extLst>
          </p:cNvPr>
          <p:cNvSpPr txBox="1"/>
          <p:nvPr/>
        </p:nvSpPr>
        <p:spPr>
          <a:xfrm>
            <a:off x="4119437" y="8833110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280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862" y="1413961"/>
            <a:ext cx="6400800" cy="7467600"/>
          </a:xfrm>
          <a:prstGeom prst="roundRect">
            <a:avLst>
              <a:gd name="adj" fmla="val 739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6633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5" name="Picture 3" descr="C:\Users\Anca\Desktop\iepurasi clipart\iepure de camp 1 cu mustăți b&amp;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54" y="3887049"/>
            <a:ext cx="6057066" cy="408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ight Arrow 29"/>
          <p:cNvSpPr/>
          <p:nvPr/>
        </p:nvSpPr>
        <p:spPr>
          <a:xfrm rot="5400000">
            <a:off x="-31448" y="3182429"/>
            <a:ext cx="3065056" cy="381600"/>
          </a:xfrm>
          <a:prstGeom prst="rightArrow">
            <a:avLst>
              <a:gd name="adj1" fmla="val 31982"/>
              <a:gd name="adj2" fmla="val 7189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 rot="6332239">
            <a:off x="3651822" y="4353843"/>
            <a:ext cx="1833790" cy="367804"/>
          </a:xfrm>
          <a:prstGeom prst="rightArrow">
            <a:avLst>
              <a:gd name="adj1" fmla="val 31982"/>
              <a:gd name="adj2" fmla="val 12764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rot="3575189">
            <a:off x="331039" y="4568313"/>
            <a:ext cx="939301" cy="278018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90768" y="3958004"/>
            <a:ext cx="1219844" cy="584775"/>
            <a:chOff x="4067117" y="2002148"/>
            <a:chExt cx="1153576" cy="584775"/>
          </a:xfrm>
        </p:grpSpPr>
        <p:sp>
          <p:nvSpPr>
            <p:cNvPr id="15" name="Rounded Rectangle 14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7117" y="200214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34509" y="7224256"/>
            <a:ext cx="4794495" cy="842649"/>
            <a:chOff x="1683247" y="8213876"/>
            <a:chExt cx="3065883" cy="429854"/>
          </a:xfrm>
          <a:solidFill>
            <a:schemeClr val="bg1"/>
          </a:solidFill>
        </p:grpSpPr>
        <p:sp>
          <p:nvSpPr>
            <p:cNvPr id="24" name="Right Arrow 23"/>
            <p:cNvSpPr/>
            <p:nvPr/>
          </p:nvSpPr>
          <p:spPr>
            <a:xfrm rot="13214462">
              <a:off x="1683247" y="8213876"/>
              <a:ext cx="1931897" cy="241555"/>
            </a:xfrm>
            <a:prstGeom prst="rightArrow">
              <a:avLst>
                <a:gd name="adj1" fmla="val 31982"/>
                <a:gd name="adj2" fmla="val 86079"/>
              </a:avLst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ight Arrow 55"/>
            <p:cNvSpPr/>
            <p:nvPr/>
          </p:nvSpPr>
          <p:spPr>
            <a:xfrm rot="19634488">
              <a:off x="3282094" y="8411932"/>
              <a:ext cx="1467036" cy="231798"/>
            </a:xfrm>
            <a:prstGeom prst="rightArrow">
              <a:avLst>
                <a:gd name="adj1" fmla="val 31982"/>
                <a:gd name="adj2" fmla="val 83888"/>
              </a:avLst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393398" y="8250273"/>
            <a:ext cx="2068516" cy="584775"/>
            <a:chOff x="4093464" y="1996428"/>
            <a:chExt cx="1487204" cy="902258"/>
          </a:xfrm>
        </p:grpSpPr>
        <p:sp>
          <p:nvSpPr>
            <p:cNvPr id="62" name="Rounded Rectangle 61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93464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6064" y="1705216"/>
            <a:ext cx="1765738" cy="584775"/>
            <a:chOff x="4093464" y="1996428"/>
            <a:chExt cx="1765738" cy="584775"/>
          </a:xfrm>
        </p:grpSpPr>
        <p:sp>
          <p:nvSpPr>
            <p:cNvPr id="9" name="Rounded Rectangle 8"/>
            <p:cNvSpPr/>
            <p:nvPr/>
          </p:nvSpPr>
          <p:spPr>
            <a:xfrm>
              <a:off x="4463628" y="2069027"/>
              <a:ext cx="105864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3464" y="1996428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35873" y="3373229"/>
            <a:ext cx="2068516" cy="584775"/>
            <a:chOff x="4093463" y="1996428"/>
            <a:chExt cx="1487204" cy="902258"/>
          </a:xfrm>
        </p:grpSpPr>
        <p:sp>
          <p:nvSpPr>
            <p:cNvPr id="64" name="Rounded Rectangle 63"/>
            <p:cNvSpPr/>
            <p:nvPr/>
          </p:nvSpPr>
          <p:spPr>
            <a:xfrm>
              <a:off x="4189794" y="2092532"/>
              <a:ext cx="1294542" cy="67802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093463" y="1996428"/>
              <a:ext cx="1487204" cy="90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60" name="Right Arrow 59"/>
          <p:cNvSpPr/>
          <p:nvPr/>
        </p:nvSpPr>
        <p:spPr>
          <a:xfrm rot="7857917">
            <a:off x="2282209" y="3086823"/>
            <a:ext cx="2737783" cy="347351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ight Arrow 65"/>
          <p:cNvSpPr/>
          <p:nvPr/>
        </p:nvSpPr>
        <p:spPr>
          <a:xfrm rot="6628690">
            <a:off x="2633905" y="3570210"/>
            <a:ext cx="2506066" cy="266817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260081" y="2048315"/>
            <a:ext cx="1964857" cy="584775"/>
            <a:chOff x="3779032" y="608760"/>
            <a:chExt cx="1744529" cy="604050"/>
          </a:xfrm>
        </p:grpSpPr>
        <p:sp>
          <p:nvSpPr>
            <p:cNvPr id="37" name="Rounded Rectangle 36"/>
            <p:cNvSpPr/>
            <p:nvPr/>
          </p:nvSpPr>
          <p:spPr>
            <a:xfrm>
              <a:off x="4054956" y="667272"/>
              <a:ext cx="1261347" cy="487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32" y="608760"/>
              <a:ext cx="1744529" cy="60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39" name="Right Arrow 38"/>
          <p:cNvSpPr/>
          <p:nvPr/>
        </p:nvSpPr>
        <p:spPr>
          <a:xfrm rot="6194751">
            <a:off x="1339086" y="3938868"/>
            <a:ext cx="1566264" cy="362816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597363" y="2850741"/>
            <a:ext cx="1314361" cy="584775"/>
            <a:chOff x="4093464" y="1996428"/>
            <a:chExt cx="1314361" cy="584775"/>
          </a:xfrm>
        </p:grpSpPr>
        <p:sp>
          <p:nvSpPr>
            <p:cNvPr id="5" name="Rounded Rectangle 4"/>
            <p:cNvSpPr/>
            <p:nvPr/>
          </p:nvSpPr>
          <p:spPr>
            <a:xfrm>
              <a:off x="4311787" y="2076765"/>
              <a:ext cx="877713" cy="4671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93464" y="1996428"/>
              <a:ext cx="1314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40" name="Right Arrow 39"/>
          <p:cNvSpPr/>
          <p:nvPr/>
        </p:nvSpPr>
        <p:spPr>
          <a:xfrm rot="7238002">
            <a:off x="5220056" y="4648517"/>
            <a:ext cx="1028538" cy="345521"/>
          </a:xfrm>
          <a:prstGeom prst="rightArrow">
            <a:avLst>
              <a:gd name="adj1" fmla="val 31982"/>
              <a:gd name="adj2" fmla="val 12764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5059022" y="3921704"/>
            <a:ext cx="1518548" cy="584775"/>
            <a:chOff x="3928416" y="2032727"/>
            <a:chExt cx="1765738" cy="584775"/>
          </a:xfrm>
        </p:grpSpPr>
        <p:sp>
          <p:nvSpPr>
            <p:cNvPr id="42" name="Rounded Rectangle 41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28416" y="2032727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47" name="Right Arrow 46"/>
          <p:cNvSpPr/>
          <p:nvPr/>
        </p:nvSpPr>
        <p:spPr>
          <a:xfrm rot="16493620">
            <a:off x="1740650" y="6000477"/>
            <a:ext cx="1379089" cy="504111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1745691" y="6443170"/>
            <a:ext cx="1219844" cy="584775"/>
            <a:chOff x="4021221" y="2069028"/>
            <a:chExt cx="1153576" cy="584775"/>
          </a:xfrm>
        </p:grpSpPr>
        <p:sp>
          <p:nvSpPr>
            <p:cNvPr id="51" name="Rounded Rectangle 50"/>
            <p:cNvSpPr/>
            <p:nvPr/>
          </p:nvSpPr>
          <p:spPr>
            <a:xfrm>
              <a:off x="4164156" y="2069028"/>
              <a:ext cx="867709" cy="51789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021221" y="2069028"/>
              <a:ext cx="1153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53" name="Right Arrow 52"/>
          <p:cNvSpPr/>
          <p:nvPr/>
        </p:nvSpPr>
        <p:spPr>
          <a:xfrm rot="16200000">
            <a:off x="356822" y="6645451"/>
            <a:ext cx="2876614" cy="333033"/>
          </a:xfrm>
          <a:prstGeom prst="rightArrow">
            <a:avLst>
              <a:gd name="adj1" fmla="val 31982"/>
              <a:gd name="adj2" fmla="val 113063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293381" y="7707641"/>
            <a:ext cx="1961161" cy="584775"/>
            <a:chOff x="3928416" y="2032727"/>
            <a:chExt cx="1765738" cy="584775"/>
          </a:xfrm>
        </p:grpSpPr>
        <p:sp>
          <p:nvSpPr>
            <p:cNvPr id="58" name="Rounded Rectangle 57"/>
            <p:cNvSpPr/>
            <p:nvPr/>
          </p:nvSpPr>
          <p:spPr>
            <a:xfrm>
              <a:off x="4036972" y="2069027"/>
              <a:ext cx="1588852" cy="51217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928416" y="2032727"/>
              <a:ext cx="1765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394998" y="201100"/>
            <a:ext cx="6186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Scrie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căsuțe</a:t>
            </a:r>
            <a:r>
              <a:rPr lang="en-US" dirty="0"/>
              <a:t> </a:t>
            </a:r>
            <a:r>
              <a:rPr lang="en-US" dirty="0" err="1"/>
              <a:t>denumirea</a:t>
            </a:r>
            <a:r>
              <a:rPr lang="en-US" dirty="0"/>
              <a:t> </a:t>
            </a:r>
            <a:r>
              <a:rPr lang="en-US" dirty="0" err="1"/>
              <a:t>părților</a:t>
            </a:r>
            <a:r>
              <a:rPr lang="en-US" dirty="0"/>
              <a:t> </a:t>
            </a:r>
            <a:r>
              <a:rPr lang="en-US" dirty="0" err="1"/>
              <a:t>corpului</a:t>
            </a:r>
            <a:r>
              <a:rPr lang="en-US" dirty="0"/>
              <a:t> </a:t>
            </a:r>
            <a:r>
              <a:rPr lang="en-US" dirty="0" err="1"/>
              <a:t>unui</a:t>
            </a:r>
            <a:r>
              <a:rPr lang="en-US" dirty="0"/>
              <a:t> </a:t>
            </a:r>
            <a:r>
              <a:rPr lang="en-US" dirty="0" err="1"/>
              <a:t>iepure</a:t>
            </a:r>
            <a:r>
              <a:rPr lang="en-US" dirty="0"/>
              <a:t> de </a:t>
            </a:r>
            <a:r>
              <a:rPr lang="en-US" dirty="0" err="1"/>
              <a:t>câmp</a:t>
            </a:r>
            <a:r>
              <a:rPr lang="en-US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0528E7-2E2A-C93D-E45F-B9AC09D27B0F}"/>
              </a:ext>
            </a:extLst>
          </p:cNvPr>
          <p:cNvSpPr txBox="1"/>
          <p:nvPr/>
        </p:nvSpPr>
        <p:spPr>
          <a:xfrm>
            <a:off x="4139304" y="8774668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82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60588" y="1180047"/>
            <a:ext cx="6210738" cy="7622010"/>
          </a:xfrm>
          <a:prstGeom prst="roundRect">
            <a:avLst>
              <a:gd name="adj" fmla="val 6895"/>
            </a:avLst>
          </a:prstGeom>
          <a:solidFill>
            <a:schemeClr val="bg1"/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3700904" y="4897664"/>
            <a:ext cx="1596048" cy="198767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87698" y="-87144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6600"/>
                </a:solidFill>
              </a:rPr>
              <a:t>IEPURELE DE CÂMP</a:t>
            </a:r>
          </a:p>
          <a:p>
            <a:pPr algn="ctr"/>
            <a:r>
              <a:rPr lang="en-US" sz="3200" b="1" dirty="0" err="1">
                <a:solidFill>
                  <a:srgbClr val="006600"/>
                </a:solidFill>
              </a:rPr>
              <a:t>Informații</a:t>
            </a:r>
            <a:r>
              <a:rPr lang="en-US" sz="3200" b="1" dirty="0">
                <a:solidFill>
                  <a:srgbClr val="006600"/>
                </a:solidFill>
              </a:rPr>
              <a:t> </a:t>
            </a:r>
            <a:r>
              <a:rPr lang="en-US" sz="3200" b="1" dirty="0" err="1">
                <a:solidFill>
                  <a:srgbClr val="006600"/>
                </a:solidFill>
              </a:rPr>
              <a:t>generale</a:t>
            </a:r>
            <a:endParaRPr lang="en-US" sz="3200" b="1" dirty="0">
              <a:solidFill>
                <a:srgbClr val="0066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4093118" y="7976743"/>
            <a:ext cx="2343850" cy="738663"/>
            <a:chOff x="5055939" y="4171468"/>
            <a:chExt cx="1517692" cy="491836"/>
          </a:xfrm>
        </p:grpSpPr>
        <p:sp>
          <p:nvSpPr>
            <p:cNvPr id="55" name="Rounded Rectangle 54"/>
            <p:cNvSpPr/>
            <p:nvPr/>
          </p:nvSpPr>
          <p:spPr>
            <a:xfrm>
              <a:off x="5055939" y="4196665"/>
              <a:ext cx="1418791" cy="44885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093399" y="4171468"/>
              <a:ext cx="1480232" cy="491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/>
                <a:t>Dușmani</a:t>
              </a:r>
              <a:r>
                <a:rPr lang="en-US" sz="1400" b="1" dirty="0"/>
                <a:t>: </a:t>
              </a:r>
              <a:r>
                <a:rPr lang="en-US" sz="1400" b="1" dirty="0" err="1"/>
                <a:t>ursul,lupul</a:t>
              </a:r>
              <a:r>
                <a:rPr lang="en-US" sz="1400" b="1" dirty="0"/>
                <a:t>, </a:t>
              </a:r>
              <a:r>
                <a:rPr lang="en-US" sz="1400" b="1" dirty="0" err="1"/>
                <a:t>vulpea</a:t>
              </a:r>
              <a:r>
                <a:rPr lang="en-US" sz="1400" b="1" dirty="0"/>
                <a:t>, </a:t>
              </a:r>
              <a:r>
                <a:rPr lang="en-US" sz="1400" b="1" dirty="0" err="1"/>
                <a:t>bufnița</a:t>
              </a:r>
              <a:r>
                <a:rPr lang="en-US" sz="1400" b="1" dirty="0"/>
                <a:t>, </a:t>
              </a:r>
              <a:r>
                <a:rPr lang="en-US" sz="1400" b="1" dirty="0" err="1"/>
                <a:t>vulturul</a:t>
              </a:r>
              <a:r>
                <a:rPr lang="en-US" sz="1400" b="1" dirty="0"/>
                <a:t> </a:t>
              </a:r>
              <a:r>
                <a:rPr lang="en-US" sz="1400" b="1" dirty="0" err="1"/>
                <a:t>și</a:t>
              </a:r>
              <a:r>
                <a:rPr lang="en-US" sz="1400" b="1" dirty="0"/>
                <a:t> </a:t>
              </a:r>
              <a:r>
                <a:rPr lang="en-US" sz="1400" b="1" dirty="0" err="1"/>
                <a:t>omul</a:t>
              </a:r>
              <a:r>
                <a:rPr lang="en-US" sz="1400" b="1" dirty="0"/>
                <a:t>  </a:t>
              </a:r>
            </a:p>
          </p:txBody>
        </p:sp>
      </p:grpSp>
      <p:sp>
        <p:nvSpPr>
          <p:cNvPr id="50" name="Oval 49"/>
          <p:cNvSpPr/>
          <p:nvPr/>
        </p:nvSpPr>
        <p:spPr>
          <a:xfrm>
            <a:off x="4765167" y="6199106"/>
            <a:ext cx="1642720" cy="173737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/>
          <p:cNvCxnSpPr/>
          <p:nvPr/>
        </p:nvCxnSpPr>
        <p:spPr>
          <a:xfrm>
            <a:off x="3418670" y="3195985"/>
            <a:ext cx="35469" cy="135884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449154" y="6096000"/>
            <a:ext cx="973621" cy="7462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92634" y="6095999"/>
            <a:ext cx="2350566" cy="2548908"/>
            <a:chOff x="2529551" y="5729904"/>
            <a:chExt cx="2949972" cy="3131333"/>
          </a:xfrm>
        </p:grpSpPr>
        <p:grpSp>
          <p:nvGrpSpPr>
            <p:cNvPr id="41" name="Group 40"/>
            <p:cNvGrpSpPr/>
            <p:nvPr/>
          </p:nvGrpSpPr>
          <p:grpSpPr>
            <a:xfrm>
              <a:off x="2575687" y="7935103"/>
              <a:ext cx="2903836" cy="926134"/>
              <a:chOff x="4183338" y="3844806"/>
              <a:chExt cx="2903836" cy="926134"/>
            </a:xfrm>
          </p:grpSpPr>
          <p:sp>
            <p:nvSpPr>
              <p:cNvPr id="42" name="Rounded Rectangle 41"/>
              <p:cNvSpPr/>
              <p:nvPr/>
            </p:nvSpPr>
            <p:spPr>
              <a:xfrm>
                <a:off x="4224700" y="3844806"/>
                <a:ext cx="2862474" cy="92613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4183338" y="3863491"/>
                <a:ext cx="2903836" cy="9074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err="1"/>
                  <a:t>Mănâncă</a:t>
                </a:r>
                <a:r>
                  <a:rPr lang="en-US" sz="1400" b="1" dirty="0"/>
                  <a:t> </a:t>
                </a:r>
                <a:r>
                  <a:rPr lang="en-US" sz="1400" b="1" dirty="0" err="1"/>
                  <a:t>iarbă</a:t>
                </a:r>
                <a:r>
                  <a:rPr lang="en-US" sz="1400" b="1" dirty="0"/>
                  <a:t>, </a:t>
                </a:r>
                <a:r>
                  <a:rPr lang="en-US" sz="1400" b="1" dirty="0" err="1"/>
                  <a:t>morcovi</a:t>
                </a:r>
                <a:r>
                  <a:rPr lang="en-US" sz="1400" b="1" dirty="0"/>
                  <a:t>, </a:t>
                </a:r>
                <a:r>
                  <a:rPr lang="en-US" sz="1400" b="1" dirty="0" err="1"/>
                  <a:t>cereale</a:t>
                </a:r>
                <a:r>
                  <a:rPr lang="en-US" sz="1400" b="1" dirty="0"/>
                  <a:t>, </a:t>
                </a:r>
                <a:r>
                  <a:rPr lang="en-US" sz="1400" b="1" dirty="0" err="1"/>
                  <a:t>fructe</a:t>
                </a:r>
                <a:r>
                  <a:rPr lang="en-US" sz="1400" b="1" dirty="0"/>
                  <a:t> de </a:t>
                </a:r>
                <a:r>
                  <a:rPr lang="en-US" sz="1400" b="1" dirty="0" err="1"/>
                  <a:t>pădure</a:t>
                </a:r>
                <a:r>
                  <a:rPr lang="en-US" sz="1400" b="1" dirty="0"/>
                  <a:t>, </a:t>
                </a:r>
                <a:r>
                  <a:rPr lang="en-US" sz="1400" b="1" dirty="0" err="1"/>
                  <a:t>ciuperci</a:t>
                </a:r>
                <a:r>
                  <a:rPr lang="en-US" sz="1400" b="1" dirty="0"/>
                  <a:t>.</a:t>
                </a:r>
              </a:p>
            </p:txBody>
          </p:sp>
        </p:grpSp>
        <p:sp>
          <p:nvSpPr>
            <p:cNvPr id="37" name="Oval 36"/>
            <p:cNvSpPr/>
            <p:nvPr/>
          </p:nvSpPr>
          <p:spPr>
            <a:xfrm>
              <a:off x="2529551" y="5729904"/>
              <a:ext cx="1936887" cy="209940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 flipH="1" flipV="1">
            <a:off x="888358" y="2855159"/>
            <a:ext cx="1650737" cy="223501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318223" y="1936245"/>
            <a:ext cx="2025412" cy="366603"/>
            <a:chOff x="4193428" y="4133228"/>
            <a:chExt cx="2185815" cy="318946"/>
          </a:xfrm>
        </p:grpSpPr>
        <p:sp>
          <p:nvSpPr>
            <p:cNvPr id="46" name="Rounded Rectangle 45"/>
            <p:cNvSpPr/>
            <p:nvPr/>
          </p:nvSpPr>
          <p:spPr>
            <a:xfrm>
              <a:off x="4273733" y="4133228"/>
              <a:ext cx="2023274" cy="3189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193428" y="4158817"/>
              <a:ext cx="2185815" cy="267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Este un animal </a:t>
              </a:r>
              <a:r>
                <a:rPr lang="en-US" sz="1400" b="1" dirty="0" err="1"/>
                <a:t>sălbatic</a:t>
              </a:r>
              <a:endParaRPr lang="en-US" sz="1400" b="1" dirty="0"/>
            </a:p>
          </p:txBody>
        </p:sp>
      </p:grpSp>
      <p:sp>
        <p:nvSpPr>
          <p:cNvPr id="58" name="Oval 57"/>
          <p:cNvSpPr/>
          <p:nvPr/>
        </p:nvSpPr>
        <p:spPr>
          <a:xfrm>
            <a:off x="412828" y="2410557"/>
            <a:ext cx="1633982" cy="186190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740717" y="3606064"/>
            <a:ext cx="3809550" cy="3461728"/>
            <a:chOff x="1901474" y="3179285"/>
            <a:chExt cx="3763898" cy="3434420"/>
          </a:xfrm>
        </p:grpSpPr>
        <p:cxnSp>
          <p:nvCxnSpPr>
            <p:cNvPr id="71" name="Straight Connector 70"/>
            <p:cNvCxnSpPr/>
            <p:nvPr/>
          </p:nvCxnSpPr>
          <p:spPr>
            <a:xfrm flipH="1">
              <a:off x="4486461" y="3179285"/>
              <a:ext cx="1178911" cy="1505964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901474" y="3789366"/>
              <a:ext cx="3145775" cy="28243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422775" y="1311362"/>
            <a:ext cx="1852899" cy="568446"/>
            <a:chOff x="4298712" y="4133228"/>
            <a:chExt cx="1902063" cy="318946"/>
          </a:xfrm>
        </p:grpSpPr>
        <p:sp>
          <p:nvSpPr>
            <p:cNvPr id="66" name="Rounded Rectangle 65"/>
            <p:cNvSpPr/>
            <p:nvPr/>
          </p:nvSpPr>
          <p:spPr>
            <a:xfrm>
              <a:off x="4343400" y="4133228"/>
              <a:ext cx="1857375" cy="3189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298712" y="4136696"/>
              <a:ext cx="1828800" cy="29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/>
                <a:t>Naște</a:t>
              </a:r>
              <a:r>
                <a:rPr lang="en-US" sz="1400" b="1" dirty="0"/>
                <a:t> </a:t>
              </a:r>
              <a:r>
                <a:rPr lang="en-US" sz="1400" b="1" dirty="0" err="1"/>
                <a:t>pui</a:t>
              </a:r>
              <a:r>
                <a:rPr lang="en-US" sz="1400" b="1" dirty="0"/>
                <a:t> vii </a:t>
              </a:r>
              <a:r>
                <a:rPr lang="en-US" sz="1400" b="1" dirty="0" err="1"/>
                <a:t>pe</a:t>
              </a:r>
              <a:r>
                <a:rPr lang="en-US" sz="1400" b="1" dirty="0"/>
                <a:t> care </a:t>
              </a:r>
              <a:r>
                <a:rPr lang="en-US" sz="1400" b="1" dirty="0" err="1"/>
                <a:t>îi</a:t>
              </a:r>
              <a:r>
                <a:rPr lang="en-US" sz="1400" b="1" dirty="0"/>
                <a:t> </a:t>
              </a:r>
              <a:r>
                <a:rPr lang="en-US" sz="1400" b="1" dirty="0" err="1"/>
                <a:t>hrănește</a:t>
              </a:r>
              <a:r>
                <a:rPr lang="en-US" sz="1400" b="1" dirty="0"/>
                <a:t> cu </a:t>
              </a:r>
              <a:r>
                <a:rPr lang="en-US" sz="1400" b="1" dirty="0" err="1"/>
                <a:t>lapte</a:t>
              </a:r>
              <a:endParaRPr lang="en-US" sz="1400" b="1" dirty="0"/>
            </a:p>
          </p:txBody>
        </p:sp>
      </p:grpSp>
      <p:sp>
        <p:nvSpPr>
          <p:cNvPr id="57" name="Oval 56"/>
          <p:cNvSpPr/>
          <p:nvPr/>
        </p:nvSpPr>
        <p:spPr>
          <a:xfrm>
            <a:off x="2508846" y="1940372"/>
            <a:ext cx="1843043" cy="19236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616660" y="2354217"/>
            <a:ext cx="1619929" cy="173737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1" name="Group 2050"/>
          <p:cNvGrpSpPr/>
          <p:nvPr/>
        </p:nvGrpSpPr>
        <p:grpSpPr>
          <a:xfrm>
            <a:off x="4527620" y="1704052"/>
            <a:ext cx="1847671" cy="569385"/>
            <a:chOff x="4487509" y="4085736"/>
            <a:chExt cx="1613489" cy="349960"/>
          </a:xfrm>
        </p:grpSpPr>
        <p:sp>
          <p:nvSpPr>
            <p:cNvPr id="2048" name="Rounded Rectangle 2047"/>
            <p:cNvSpPr/>
            <p:nvPr/>
          </p:nvSpPr>
          <p:spPr>
            <a:xfrm>
              <a:off x="4557899" y="4085736"/>
              <a:ext cx="1513193" cy="34996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4487509" y="4085736"/>
              <a:ext cx="1613489" cy="32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Corp </a:t>
              </a:r>
              <a:r>
                <a:rPr lang="en-US" sz="1400" b="1" dirty="0" err="1"/>
                <a:t>acoperit</a:t>
              </a:r>
              <a:r>
                <a:rPr lang="en-US" sz="1400" b="1" dirty="0"/>
                <a:t> cu </a:t>
              </a:r>
              <a:r>
                <a:rPr lang="en-US" sz="1400" b="1" dirty="0" err="1"/>
                <a:t>blăniță</a:t>
              </a:r>
              <a:r>
                <a:rPr lang="en-US" sz="1400" b="1" dirty="0"/>
                <a:t> </a:t>
              </a:r>
              <a:r>
                <a:rPr lang="en-US" sz="1400" b="1" dirty="0" err="1"/>
                <a:t>cafenie</a:t>
              </a:r>
              <a:r>
                <a:rPr lang="en-US" sz="1400" b="1" dirty="0"/>
                <a:t>.</a:t>
              </a:r>
            </a:p>
          </p:txBody>
        </p:sp>
      </p:grpSp>
      <p:pic>
        <p:nvPicPr>
          <p:cNvPr id="75" name="Picture 2" descr="C:\Users\Anca\Desktop\lupi clipart\lup 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02608" y="6652018"/>
            <a:ext cx="539784" cy="46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D:\DOCUMENTE ANCA\Materiale didactice\Clipart Anca\alfabet in imagini\Litera V\vana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02608" y="7164389"/>
            <a:ext cx="315998" cy="56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Group 83"/>
          <p:cNvGrpSpPr/>
          <p:nvPr/>
        </p:nvGrpSpPr>
        <p:grpSpPr>
          <a:xfrm rot="20829101">
            <a:off x="722506" y="7265975"/>
            <a:ext cx="552742" cy="521106"/>
            <a:chOff x="7188132" y="3957353"/>
            <a:chExt cx="1420879" cy="1426826"/>
          </a:xfrm>
        </p:grpSpPr>
        <p:pic>
          <p:nvPicPr>
            <p:cNvPr id="85" name="Picture 8" descr="C:\Users\Anca\Desktop\afin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88068">
              <a:off x="7694158" y="4504173"/>
              <a:ext cx="757604" cy="100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6" name="Picture 9" descr="C:\Users\Anca\Desktop\zmeură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8132" y="3957353"/>
              <a:ext cx="689961" cy="848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10" descr="C:\Users\Anca\Desktop\mur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8345" y="3957353"/>
              <a:ext cx="710666" cy="749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8" name="Picture 3" descr="C:\Users\Anca\Desktop\urs bru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043" y="6214735"/>
            <a:ext cx="570448" cy="50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C:\Users\Anca\Desktop\iepurasi clipart\iepuraș care st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842" y="4338644"/>
            <a:ext cx="2138964" cy="247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Users\Anca\Desktop\CÂMPI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05" y="2902218"/>
            <a:ext cx="1449162" cy="76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7" descr="C:\Users\Anca\Desktop\iepurasi clipart\iepuras cu sticla de lapt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92" y="2142498"/>
            <a:ext cx="1136911" cy="157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nca\Desktop\iepurasi clipart\BLANITA IEPURAS OVA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30" y="2416366"/>
            <a:ext cx="1178587" cy="156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Group 61"/>
          <p:cNvGrpSpPr/>
          <p:nvPr/>
        </p:nvGrpSpPr>
        <p:grpSpPr>
          <a:xfrm>
            <a:off x="894469" y="6269488"/>
            <a:ext cx="631269" cy="279219"/>
            <a:chOff x="5046331" y="1944856"/>
            <a:chExt cx="1456576" cy="857860"/>
          </a:xfrm>
        </p:grpSpPr>
        <p:pic>
          <p:nvPicPr>
            <p:cNvPr id="63" name="Picture 3" descr="C:\Users\Anca\Desktop\morcov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503975">
              <a:off x="5398381" y="1592806"/>
              <a:ext cx="558439" cy="1262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nca\Desktop\morcov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789297">
              <a:off x="5592418" y="1892227"/>
              <a:ext cx="558439" cy="1262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0" name="Group 69"/>
          <p:cNvGrpSpPr/>
          <p:nvPr/>
        </p:nvGrpSpPr>
        <p:grpSpPr>
          <a:xfrm>
            <a:off x="1185962" y="6500003"/>
            <a:ext cx="554755" cy="774267"/>
            <a:chOff x="7207884" y="1874295"/>
            <a:chExt cx="595906" cy="995118"/>
          </a:xfrm>
        </p:grpSpPr>
        <p:pic>
          <p:nvPicPr>
            <p:cNvPr id="72" name="Picture 2" descr="D:\DOCUMENTE ANCA\Materiale didactice\Clipart Anca\thanksgiving day clipart\THANKSGIVING DAY CLIPART\1. Thanksgiving Day clipart color\52. wheat 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7884" y="1932938"/>
              <a:ext cx="406535" cy="936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2" descr="D:\DOCUMENTE ANCA\Materiale didactice\Clipart Anca\thanksgiving day clipart\THANKSGIVING DAY CLIPART\1. Thanksgiving Day clipart color\52. wheat 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17096">
              <a:off x="7397255" y="1874295"/>
              <a:ext cx="406535" cy="936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4" name="Picture 2" descr="D:\DOCUMENTE ANCA\Materiale didactice\Clipart Anca\primavara clipart - caiet de lucru\iarb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44" y="6548707"/>
            <a:ext cx="744298" cy="67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9" descr="C:\Users\Anca\Desktop\ciuperca decor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929" y="7320423"/>
            <a:ext cx="312773" cy="34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" descr="D:\DOCUMENTE ANCA\Materiale didactice\Clipart Anca\VULPEA CLIPART\vulpe 4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28" y="6764719"/>
            <a:ext cx="686662" cy="44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D:\DOCUMENTE ANCA\Materiale didactice\Clipart Anca\VULPEA CLIPART\bufniț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892" y="7410572"/>
            <a:ext cx="453375" cy="44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90" descr="C:\Users\Anca\Desktop\Uliu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959" y="7005159"/>
            <a:ext cx="382650" cy="45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2FD6D3-5F43-D8D8-9BB3-6A53DCD90459}"/>
              </a:ext>
            </a:extLst>
          </p:cNvPr>
          <p:cNvSpPr txBox="1"/>
          <p:nvPr/>
        </p:nvSpPr>
        <p:spPr>
          <a:xfrm>
            <a:off x="4114800" y="8737871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37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82477" y="979286"/>
            <a:ext cx="6210738" cy="7887657"/>
          </a:xfrm>
          <a:prstGeom prst="roundRect">
            <a:avLst>
              <a:gd name="adj" fmla="val 6895"/>
            </a:avLst>
          </a:prstGeom>
          <a:solidFill>
            <a:schemeClr val="bg1"/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63300"/>
              </a:solidFill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891848" y="3479014"/>
            <a:ext cx="802890" cy="10924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-18408" y="152400"/>
            <a:ext cx="6934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IEPURELE DE CÂMP</a:t>
            </a:r>
            <a:r>
              <a:rPr lang="en-US" sz="3200" b="1" dirty="0">
                <a:solidFill>
                  <a:srgbClr val="FF0000"/>
                </a:solidFill>
              </a:rPr>
              <a:t>- CURIOZITĂȚI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297043" y="1143001"/>
            <a:ext cx="3115966" cy="60345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4304309" y="3479014"/>
            <a:ext cx="702081" cy="70603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3418340" y="6152765"/>
            <a:ext cx="0" cy="160027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364265" y="1276718"/>
            <a:ext cx="2514934" cy="496906"/>
            <a:chOff x="4244452" y="4133228"/>
            <a:chExt cx="2185815" cy="951927"/>
          </a:xfrm>
        </p:grpSpPr>
        <p:sp>
          <p:nvSpPr>
            <p:cNvPr id="46" name="Rounded Rectangle 45"/>
            <p:cNvSpPr/>
            <p:nvPr/>
          </p:nvSpPr>
          <p:spPr>
            <a:xfrm>
              <a:off x="4273733" y="4133228"/>
              <a:ext cx="2070493" cy="9519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44452" y="4231302"/>
              <a:ext cx="2185815" cy="42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/>
                <a:t>Doarme</a:t>
              </a:r>
              <a:r>
                <a:rPr lang="en-US" sz="1600" b="1" dirty="0"/>
                <a:t> cu </a:t>
              </a:r>
              <a:r>
                <a:rPr lang="en-US" sz="1600" b="1" dirty="0" err="1"/>
                <a:t>ochii</a:t>
              </a:r>
              <a:r>
                <a:rPr lang="en-US" sz="1600" b="1" dirty="0"/>
                <a:t> </a:t>
              </a:r>
              <a:r>
                <a:rPr lang="en-US" sz="1600" b="1" dirty="0" err="1"/>
                <a:t>deschiși</a:t>
              </a:r>
              <a:endParaRPr lang="en-US" sz="1600" b="1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262984" y="3552564"/>
            <a:ext cx="4193196" cy="3184920"/>
            <a:chOff x="1318800" y="1069277"/>
            <a:chExt cx="4193196" cy="3184920"/>
          </a:xfrm>
        </p:grpSpPr>
        <p:cxnSp>
          <p:nvCxnSpPr>
            <p:cNvPr id="21" name="Straight Connector 20"/>
            <p:cNvCxnSpPr/>
            <p:nvPr/>
          </p:nvCxnSpPr>
          <p:spPr>
            <a:xfrm flipH="1">
              <a:off x="1318800" y="3268650"/>
              <a:ext cx="941156" cy="98554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H="1" flipV="1">
              <a:off x="4360124" y="3116490"/>
              <a:ext cx="1151872" cy="91513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736776" y="1069277"/>
              <a:ext cx="3145775" cy="28243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Oval 57"/>
          <p:cNvSpPr/>
          <p:nvPr/>
        </p:nvSpPr>
        <p:spPr>
          <a:xfrm>
            <a:off x="504343" y="2050576"/>
            <a:ext cx="1817979" cy="186190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557167" y="1999093"/>
            <a:ext cx="1798027" cy="186190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2593076" y="6514916"/>
            <a:ext cx="1711232" cy="163848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05555" y="6007939"/>
            <a:ext cx="1887737" cy="181588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4704665" y="5946873"/>
            <a:ext cx="1650529" cy="173737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260635" y="8183013"/>
            <a:ext cx="1958746" cy="683928"/>
            <a:chOff x="4699993" y="4121544"/>
            <a:chExt cx="1460655" cy="578402"/>
          </a:xfrm>
        </p:grpSpPr>
        <p:sp>
          <p:nvSpPr>
            <p:cNvPr id="80" name="Rounded Rectangle 79"/>
            <p:cNvSpPr/>
            <p:nvPr/>
          </p:nvSpPr>
          <p:spPr>
            <a:xfrm>
              <a:off x="4749244" y="4121544"/>
              <a:ext cx="1411404" cy="5784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699993" y="4191013"/>
              <a:ext cx="1445315" cy="286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Este un animal </a:t>
              </a:r>
              <a:r>
                <a:rPr lang="en-US" sz="1600" b="1" dirty="0" err="1"/>
                <a:t>nocturn</a:t>
              </a:r>
              <a:r>
                <a:rPr lang="en-US" sz="1600" b="1" dirty="0"/>
                <a:t>.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343104" y="7727674"/>
            <a:ext cx="1924741" cy="986239"/>
            <a:chOff x="4347980" y="4133226"/>
            <a:chExt cx="1846580" cy="834068"/>
          </a:xfrm>
        </p:grpSpPr>
        <p:sp>
          <p:nvSpPr>
            <p:cNvPr id="83" name="Rounded Rectangle 82"/>
            <p:cNvSpPr/>
            <p:nvPr/>
          </p:nvSpPr>
          <p:spPr>
            <a:xfrm>
              <a:off x="4347980" y="4133226"/>
              <a:ext cx="1846580" cy="8340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396090" y="4171316"/>
              <a:ext cx="1744879" cy="702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/>
                <a:t>Iepuroaica</a:t>
              </a:r>
              <a:r>
                <a:rPr lang="en-US" sz="1600" b="1" dirty="0"/>
                <a:t> </a:t>
              </a:r>
              <a:r>
                <a:rPr lang="en-US" sz="1600" b="1" dirty="0" err="1"/>
                <a:t>stă</a:t>
              </a:r>
              <a:r>
                <a:rPr lang="en-US" sz="1600" b="1" dirty="0"/>
                <a:t> </a:t>
              </a:r>
              <a:r>
                <a:rPr lang="en-US" sz="1600" b="1" dirty="0" err="1"/>
                <a:t>în</a:t>
              </a:r>
              <a:r>
                <a:rPr lang="en-US" sz="1600" b="1" dirty="0"/>
                <a:t> </a:t>
              </a:r>
              <a:r>
                <a:rPr lang="en-US" sz="1600" b="1" dirty="0" err="1"/>
                <a:t>jurul</a:t>
              </a:r>
              <a:r>
                <a:rPr lang="en-US" sz="1600" b="1" dirty="0"/>
                <a:t> </a:t>
              </a:r>
              <a:r>
                <a:rPr lang="en-US" sz="1600" b="1" dirty="0" err="1"/>
                <a:t>puilor</a:t>
              </a:r>
              <a:r>
                <a:rPr lang="en-US" sz="1600" b="1" dirty="0"/>
                <a:t> </a:t>
              </a:r>
              <a:r>
                <a:rPr lang="en-US" sz="1600" b="1" dirty="0" err="1"/>
                <a:t>doar</a:t>
              </a:r>
              <a:r>
                <a:rPr lang="en-US" sz="1600" b="1" dirty="0"/>
                <a:t> 2 </a:t>
              </a:r>
              <a:r>
                <a:rPr lang="en-US" sz="1600" b="1" dirty="0" err="1"/>
                <a:t>săptămâni</a:t>
              </a:r>
              <a:r>
                <a:rPr lang="en-US" sz="1600" b="1" dirty="0"/>
                <a:t>.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3278148" y="1133296"/>
            <a:ext cx="3190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 </a:t>
            </a:r>
            <a:r>
              <a:rPr lang="en-US" sz="1600" b="1" dirty="0" err="1"/>
              <a:t>Dinții</a:t>
            </a:r>
            <a:r>
              <a:rPr lang="en-US" sz="1600" b="1" dirty="0"/>
              <a:t> </a:t>
            </a:r>
            <a:r>
              <a:rPr lang="en-US" sz="1600" b="1" dirty="0" err="1"/>
              <a:t>lor</a:t>
            </a:r>
            <a:r>
              <a:rPr lang="en-US" sz="1600" b="1" dirty="0"/>
              <a:t> </a:t>
            </a:r>
            <a:r>
              <a:rPr lang="en-US" sz="1600" b="1" dirty="0" err="1"/>
              <a:t>cresc</a:t>
            </a:r>
            <a:r>
              <a:rPr lang="en-US" sz="1600" b="1" dirty="0"/>
              <a:t> </a:t>
            </a:r>
            <a:r>
              <a:rPr lang="en-US" sz="1600" b="1" dirty="0" err="1"/>
              <a:t>pe</a:t>
            </a:r>
            <a:r>
              <a:rPr lang="en-US" sz="1600" b="1" dirty="0"/>
              <a:t> tot </a:t>
            </a:r>
            <a:r>
              <a:rPr lang="en-US" sz="1600" b="1" dirty="0" err="1"/>
              <a:t>parcursul</a:t>
            </a:r>
            <a:r>
              <a:rPr lang="en-US" sz="1600" b="1" dirty="0"/>
              <a:t> </a:t>
            </a:r>
            <a:r>
              <a:rPr lang="en-US" sz="1600" b="1" dirty="0" err="1"/>
              <a:t>vieții</a:t>
            </a:r>
            <a:endParaRPr lang="en-US" sz="16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64265" y="7936261"/>
            <a:ext cx="1712025" cy="562828"/>
            <a:chOff x="382309" y="7668137"/>
            <a:chExt cx="1712025" cy="562828"/>
          </a:xfrm>
        </p:grpSpPr>
        <p:sp>
          <p:nvSpPr>
            <p:cNvPr id="2048" name="Rounded Rectangle 2047"/>
            <p:cNvSpPr/>
            <p:nvPr/>
          </p:nvSpPr>
          <p:spPr>
            <a:xfrm>
              <a:off x="405556" y="7668137"/>
              <a:ext cx="1688778" cy="5628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82309" y="7811706"/>
              <a:ext cx="168877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err="1"/>
                <a:t>Sunt</a:t>
              </a:r>
              <a:r>
                <a:rPr lang="en-US" sz="1600" b="1" dirty="0"/>
                <a:t> </a:t>
              </a:r>
              <a:r>
                <a:rPr lang="en-US" sz="1600" b="1" dirty="0" err="1"/>
                <a:t>foarte</a:t>
              </a:r>
              <a:r>
                <a:rPr lang="en-US" sz="1600" b="1" dirty="0"/>
                <a:t> </a:t>
              </a:r>
              <a:r>
                <a:rPr lang="en-US" sz="1600" b="1" dirty="0" err="1"/>
                <a:t>fricoși</a:t>
              </a:r>
              <a:endParaRPr lang="en-US" sz="1600" b="1" dirty="0"/>
            </a:p>
          </p:txBody>
        </p:sp>
      </p:grpSp>
      <p:pic>
        <p:nvPicPr>
          <p:cNvPr id="40" name="Picture 2" descr="C:\Users\Anca\Desktop\iepurasi clipart\iepuraș cu pernă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45" y="2307264"/>
            <a:ext cx="1500374" cy="127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nca\Desktop\iepurasi clipart\iepure speriat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3907" y="6178071"/>
            <a:ext cx="1531032" cy="14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Anca\Desktop\iepurasi clipart\iepuraș care st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140" y="3758429"/>
            <a:ext cx="2138964" cy="247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Anca\Desktop\iepurasi clipart\iepuras cu morcov si fundiță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275" y="2291964"/>
            <a:ext cx="1165810" cy="138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Anca\Desktop\luna si stel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899" y="6738331"/>
            <a:ext cx="567101" cy="53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Users\Anca\Desktop\iepurasi clipart\iepuraș cu coș de mancar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382" y="7261638"/>
            <a:ext cx="518618" cy="82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Group 52"/>
          <p:cNvGrpSpPr/>
          <p:nvPr/>
        </p:nvGrpSpPr>
        <p:grpSpPr>
          <a:xfrm>
            <a:off x="4806736" y="6262062"/>
            <a:ext cx="1427774" cy="925694"/>
            <a:chOff x="874561" y="1199096"/>
            <a:chExt cx="7157794" cy="4298048"/>
          </a:xfrm>
        </p:grpSpPr>
        <p:pic>
          <p:nvPicPr>
            <p:cNvPr id="54" name="Picture 2" descr="C:\Users\Anca\Desktop\iepurasi clipart\iepuroaica ce saluta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275" y="1199096"/>
              <a:ext cx="2137571" cy="4187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Group 54"/>
            <p:cNvGrpSpPr/>
            <p:nvPr/>
          </p:nvGrpSpPr>
          <p:grpSpPr>
            <a:xfrm>
              <a:off x="874561" y="3884430"/>
              <a:ext cx="7157794" cy="1612714"/>
              <a:chOff x="2456579" y="4421634"/>
              <a:chExt cx="6430834" cy="1573416"/>
            </a:xfrm>
          </p:grpSpPr>
          <p:pic>
            <p:nvPicPr>
              <p:cNvPr id="56" name="Picture 3" descr="C:\Users\Anca\Desktop\iepurasi clipart\iepurica cu fundiță verde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6579" y="4421634"/>
                <a:ext cx="1237910" cy="15734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5" descr="C:\Users\Anca\Desktop\iepurasi clipart\iepuras fetita cu sticla de lapte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20268" y="4483688"/>
                <a:ext cx="880199" cy="14995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6" descr="C:\Users\Anca\Desktop\iepurasi clipart\iepuras cu urechea indoita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9341" y="4468846"/>
                <a:ext cx="1230741" cy="15093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7" descr="C:\Users\Anca\Desktop\iepurasi clipart\iepuras cu sticla de lapte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29829" y="4448119"/>
                <a:ext cx="1084880" cy="14995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8" descr="C:\Users\Anca\Desktop\iepurasi clipart\iepuras cu morcov si fundiță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8932" y="4535775"/>
                <a:ext cx="1175197" cy="13954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9" descr="C:\Users\Anca\Desktop\iepurasi clipart\iepuras 1.png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7435" y="4494713"/>
                <a:ext cx="1005342" cy="14946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1" descr="C:\Users\Anca\Desktop\iepurasi clipart\iepuraș fetita cu morcov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99652" y="4448119"/>
                <a:ext cx="987761" cy="15300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E1B65E5-0F44-DCC8-4793-0589564DD61B}"/>
              </a:ext>
            </a:extLst>
          </p:cNvPr>
          <p:cNvSpPr txBox="1"/>
          <p:nvPr/>
        </p:nvSpPr>
        <p:spPr>
          <a:xfrm>
            <a:off x="4160172" y="8833287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0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203571" y="17869"/>
            <a:ext cx="7420398" cy="9144000"/>
            <a:chOff x="-206872" y="-121090"/>
            <a:chExt cx="7420398" cy="9144000"/>
          </a:xfrm>
        </p:grpSpPr>
        <p:sp>
          <p:nvSpPr>
            <p:cNvPr id="3" name="Rectangle 2"/>
            <p:cNvSpPr/>
            <p:nvPr/>
          </p:nvSpPr>
          <p:spPr>
            <a:xfrm>
              <a:off x="88826" y="-121090"/>
              <a:ext cx="6858000" cy="9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88826" y="1532442"/>
              <a:ext cx="4191000" cy="4061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927026" y="4072017"/>
              <a:ext cx="4191000" cy="4061468"/>
            </a:xfrm>
            <a:prstGeom prst="ellipse">
              <a:avLst/>
            </a:prstGeom>
            <a:solidFill>
              <a:srgbClr val="B2CCEC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396949" y="2698310"/>
              <a:ext cx="4191000" cy="406146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336726" y="714995"/>
              <a:ext cx="4191000" cy="406146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-206872" y="-28799"/>
              <a:ext cx="4191000" cy="4061468"/>
            </a:xfrm>
            <a:prstGeom prst="ellipse">
              <a:avLst/>
            </a:prstGeom>
            <a:solidFill>
              <a:srgbClr val="C9FFFF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2755826" y="4646186"/>
              <a:ext cx="4191000" cy="406146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809394" y="286457"/>
              <a:ext cx="4191000" cy="406146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80780" y="3563176"/>
              <a:ext cx="4191000" cy="406146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88826" y="4881444"/>
              <a:ext cx="4191000" cy="4061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022526" y="3654820"/>
              <a:ext cx="4191000" cy="406146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6983" y="171015"/>
              <a:ext cx="4247859" cy="5558802"/>
              <a:chOff x="188536" y="-152400"/>
              <a:chExt cx="4247859" cy="5558802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245395" y="1344934"/>
                <a:ext cx="4191000" cy="4061468"/>
              </a:xfrm>
              <a:prstGeom prst="ellipse">
                <a:avLst/>
              </a:prstGeom>
              <a:solidFill>
                <a:srgbClr val="CCFFFF"/>
              </a:solidFill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188536" y="-152400"/>
                <a:ext cx="3657791" cy="3290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305480">
                <a:off x="747092" y="2516193"/>
                <a:ext cx="30738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endParaRPr lang="en-US" sz="2000" dirty="0"/>
              </a:p>
              <a:p>
                <a:pPr algn="just"/>
                <a:endParaRPr lang="en-US" sz="2000" dirty="0"/>
              </a:p>
            </p:txBody>
          </p:sp>
        </p:grpSp>
        <p:pic>
          <p:nvPicPr>
            <p:cNvPr id="15" name="Picture 3" descr="D:\DOCUMENTE ANCA\Materiale didactice\Clipart Anca\decoruri vara clipart\soare color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1509" y="601981"/>
              <a:ext cx="1739137" cy="170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5" name="Picture 9" descr="C:\Users\Anca\Desktop\ciuperca dec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48338" y="8073050"/>
            <a:ext cx="700450" cy="76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-1" y="3354465"/>
            <a:ext cx="7058803" cy="8014201"/>
            <a:chOff x="-1178055" y="3720600"/>
            <a:chExt cx="8888588" cy="8014201"/>
          </a:xfrm>
        </p:grpSpPr>
        <p:grpSp>
          <p:nvGrpSpPr>
            <p:cNvPr id="67" name="Group 66"/>
            <p:cNvGrpSpPr/>
            <p:nvPr/>
          </p:nvGrpSpPr>
          <p:grpSpPr>
            <a:xfrm>
              <a:off x="-767277" y="7050569"/>
              <a:ext cx="1651162" cy="1381357"/>
              <a:chOff x="210532" y="7146380"/>
              <a:chExt cx="1299693" cy="1090819"/>
            </a:xfrm>
          </p:grpSpPr>
          <p:sp>
            <p:nvSpPr>
              <p:cNvPr id="95" name="Moon 94"/>
              <p:cNvSpPr/>
              <p:nvPr/>
            </p:nvSpPr>
            <p:spPr>
              <a:xfrm rot="18703922">
                <a:off x="792288" y="7166490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Moon 95"/>
              <p:cNvSpPr/>
              <p:nvPr/>
            </p:nvSpPr>
            <p:spPr>
              <a:xfrm rot="20669672">
                <a:off x="842441" y="7146380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Moon 96"/>
              <p:cNvSpPr/>
              <p:nvPr/>
            </p:nvSpPr>
            <p:spPr>
              <a:xfrm rot="6226926">
                <a:off x="583414" y="7287524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/>
              <p:cNvSpPr/>
              <p:nvPr/>
            </p:nvSpPr>
            <p:spPr>
              <a:xfrm rot="17272647">
                <a:off x="621665" y="7633376"/>
                <a:ext cx="134051" cy="21777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 rot="20917732">
                <a:off x="704818" y="7566163"/>
                <a:ext cx="134356" cy="21777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 rot="11272126">
                <a:off x="826459" y="7544373"/>
                <a:ext cx="159626" cy="218473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 rot="5092766">
              <a:off x="5920765" y="7307304"/>
              <a:ext cx="1645864" cy="1385804"/>
              <a:chOff x="210532" y="7146380"/>
              <a:chExt cx="1299693" cy="1090819"/>
            </a:xfrm>
          </p:grpSpPr>
          <p:sp>
            <p:nvSpPr>
              <p:cNvPr id="89" name="Moon 88"/>
              <p:cNvSpPr/>
              <p:nvPr/>
            </p:nvSpPr>
            <p:spPr>
              <a:xfrm rot="18703922">
                <a:off x="792288" y="7166490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Moon 89"/>
              <p:cNvSpPr/>
              <p:nvPr/>
            </p:nvSpPr>
            <p:spPr>
              <a:xfrm rot="20669672">
                <a:off x="842441" y="7146380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Moon 90"/>
              <p:cNvSpPr/>
              <p:nvPr/>
            </p:nvSpPr>
            <p:spPr>
              <a:xfrm rot="6226926">
                <a:off x="583414" y="7287524"/>
                <a:ext cx="345055" cy="1090819"/>
              </a:xfrm>
              <a:prstGeom prst="moon">
                <a:avLst/>
              </a:prstGeom>
              <a:solidFill>
                <a:srgbClr val="00FF00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 rot="17272647">
                <a:off x="604629" y="7645791"/>
                <a:ext cx="160140" cy="21777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Oval 92"/>
              <p:cNvSpPr/>
              <p:nvPr/>
            </p:nvSpPr>
            <p:spPr>
              <a:xfrm rot="20917732">
                <a:off x="704818" y="7566163"/>
                <a:ext cx="134356" cy="21777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/>
              <p:cNvSpPr/>
              <p:nvPr/>
            </p:nvSpPr>
            <p:spPr>
              <a:xfrm rot="14382537">
                <a:off x="840094" y="7486277"/>
                <a:ext cx="160140" cy="21777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Chord 4"/>
            <p:cNvSpPr/>
            <p:nvPr/>
          </p:nvSpPr>
          <p:spPr>
            <a:xfrm rot="5400000">
              <a:off x="1997473" y="3791366"/>
              <a:ext cx="2427383" cy="8778439"/>
            </a:xfrm>
            <a:custGeom>
              <a:avLst/>
              <a:gdLst>
                <a:gd name="connsiteX0" fmla="*/ 2971411 w 5798645"/>
                <a:gd name="connsiteY0" fmla="*/ 8779126 h 8780483"/>
                <a:gd name="connsiteX1" fmla="*/ 199057 w 5798645"/>
                <a:gd name="connsiteY1" fmla="*/ 5988913 h 8780483"/>
                <a:gd name="connsiteX2" fmla="*/ 185922 w 5798645"/>
                <a:gd name="connsiteY2" fmla="*/ 2843402 h 8780483"/>
                <a:gd name="connsiteX3" fmla="*/ 2899325 w 5798645"/>
                <a:gd name="connsiteY3" fmla="*/ -1 h 8780483"/>
                <a:gd name="connsiteX4" fmla="*/ 2971411 w 5798645"/>
                <a:gd name="connsiteY4" fmla="*/ 8779126 h 8780483"/>
                <a:gd name="connsiteX0" fmla="*/ 2875405 w 2875405"/>
                <a:gd name="connsiteY0" fmla="*/ 8779127 h 8779985"/>
                <a:gd name="connsiteX1" fmla="*/ 103051 w 2875405"/>
                <a:gd name="connsiteY1" fmla="*/ 5988914 h 8779985"/>
                <a:gd name="connsiteX2" fmla="*/ 689991 w 2875405"/>
                <a:gd name="connsiteY2" fmla="*/ 2614803 h 8779985"/>
                <a:gd name="connsiteX3" fmla="*/ 2803319 w 2875405"/>
                <a:gd name="connsiteY3" fmla="*/ 0 h 8779985"/>
                <a:gd name="connsiteX4" fmla="*/ 2875405 w 2875405"/>
                <a:gd name="connsiteY4" fmla="*/ 8779127 h 8779985"/>
                <a:gd name="connsiteX0" fmla="*/ 2630337 w 2630337"/>
                <a:gd name="connsiteY0" fmla="*/ 8779127 h 8780124"/>
                <a:gd name="connsiteX1" fmla="*/ 143736 w 2630337"/>
                <a:gd name="connsiteY1" fmla="*/ 6246089 h 8780124"/>
                <a:gd name="connsiteX2" fmla="*/ 444923 w 2630337"/>
                <a:gd name="connsiteY2" fmla="*/ 2614803 h 8780124"/>
                <a:gd name="connsiteX3" fmla="*/ 2558251 w 2630337"/>
                <a:gd name="connsiteY3" fmla="*/ 0 h 8780124"/>
                <a:gd name="connsiteX4" fmla="*/ 2630337 w 2630337"/>
                <a:gd name="connsiteY4" fmla="*/ 8779127 h 8780124"/>
                <a:gd name="connsiteX0" fmla="*/ 2427381 w 2427381"/>
                <a:gd name="connsiteY0" fmla="*/ 8779127 h 8780073"/>
                <a:gd name="connsiteX1" fmla="*/ 226533 w 2427381"/>
                <a:gd name="connsiteY1" fmla="*/ 6160363 h 8780073"/>
                <a:gd name="connsiteX2" fmla="*/ 241967 w 2427381"/>
                <a:gd name="connsiteY2" fmla="*/ 2614803 h 8780073"/>
                <a:gd name="connsiteX3" fmla="*/ 2355295 w 2427381"/>
                <a:gd name="connsiteY3" fmla="*/ 0 h 8780073"/>
                <a:gd name="connsiteX4" fmla="*/ 2427381 w 2427381"/>
                <a:gd name="connsiteY4" fmla="*/ 8779127 h 8780073"/>
                <a:gd name="connsiteX0" fmla="*/ 2536543 w 2536543"/>
                <a:gd name="connsiteY0" fmla="*/ 8779127 h 8779970"/>
                <a:gd name="connsiteX1" fmla="*/ 335695 w 2536543"/>
                <a:gd name="connsiteY1" fmla="*/ 6160363 h 8779970"/>
                <a:gd name="connsiteX2" fmla="*/ 351129 w 2536543"/>
                <a:gd name="connsiteY2" fmla="*/ 2614803 h 8779970"/>
                <a:gd name="connsiteX3" fmla="*/ 2464457 w 2536543"/>
                <a:gd name="connsiteY3" fmla="*/ 0 h 8779970"/>
                <a:gd name="connsiteX4" fmla="*/ 2536543 w 2536543"/>
                <a:gd name="connsiteY4" fmla="*/ 8779127 h 8779970"/>
                <a:gd name="connsiteX0" fmla="*/ 2273259 w 2273259"/>
                <a:gd name="connsiteY0" fmla="*/ 8779127 h 8780103"/>
                <a:gd name="connsiteX1" fmla="*/ 72411 w 2273259"/>
                <a:gd name="connsiteY1" fmla="*/ 6160363 h 8780103"/>
                <a:gd name="connsiteX2" fmla="*/ 87845 w 2273259"/>
                <a:gd name="connsiteY2" fmla="*/ 2614803 h 8780103"/>
                <a:gd name="connsiteX3" fmla="*/ 2201173 w 2273259"/>
                <a:gd name="connsiteY3" fmla="*/ 0 h 8780103"/>
                <a:gd name="connsiteX4" fmla="*/ 2273259 w 2273259"/>
                <a:gd name="connsiteY4" fmla="*/ 8779127 h 8780103"/>
                <a:gd name="connsiteX0" fmla="*/ 2427383 w 2427383"/>
                <a:gd name="connsiteY0" fmla="*/ 8721256 h 8722230"/>
                <a:gd name="connsiteX1" fmla="*/ 226532 w 2427383"/>
                <a:gd name="connsiteY1" fmla="*/ 6160363 h 8722230"/>
                <a:gd name="connsiteX2" fmla="*/ 241966 w 2427383"/>
                <a:gd name="connsiteY2" fmla="*/ 2614803 h 8722230"/>
                <a:gd name="connsiteX3" fmla="*/ 2355294 w 2427383"/>
                <a:gd name="connsiteY3" fmla="*/ 0 h 8722230"/>
                <a:gd name="connsiteX4" fmla="*/ 2427383 w 2427383"/>
                <a:gd name="connsiteY4" fmla="*/ 8721256 h 8722230"/>
                <a:gd name="connsiteX0" fmla="*/ 2427383 w 2427383"/>
                <a:gd name="connsiteY0" fmla="*/ 8721256 h 8763179"/>
                <a:gd name="connsiteX1" fmla="*/ 226532 w 2427383"/>
                <a:gd name="connsiteY1" fmla="*/ 6160363 h 8763179"/>
                <a:gd name="connsiteX2" fmla="*/ 241966 w 2427383"/>
                <a:gd name="connsiteY2" fmla="*/ 2614803 h 8763179"/>
                <a:gd name="connsiteX3" fmla="*/ 2355294 w 2427383"/>
                <a:gd name="connsiteY3" fmla="*/ 0 h 8763179"/>
                <a:gd name="connsiteX4" fmla="*/ 2427383 w 2427383"/>
                <a:gd name="connsiteY4" fmla="*/ 8721256 h 8763179"/>
                <a:gd name="connsiteX0" fmla="*/ 2427383 w 2427383"/>
                <a:gd name="connsiteY0" fmla="*/ 8721256 h 8792302"/>
                <a:gd name="connsiteX1" fmla="*/ 226532 w 2427383"/>
                <a:gd name="connsiteY1" fmla="*/ 6160363 h 8792302"/>
                <a:gd name="connsiteX2" fmla="*/ 241966 w 2427383"/>
                <a:gd name="connsiteY2" fmla="*/ 2614803 h 8792302"/>
                <a:gd name="connsiteX3" fmla="*/ 2355294 w 2427383"/>
                <a:gd name="connsiteY3" fmla="*/ 0 h 8792302"/>
                <a:gd name="connsiteX4" fmla="*/ 2427383 w 2427383"/>
                <a:gd name="connsiteY4" fmla="*/ 8721256 h 8792302"/>
                <a:gd name="connsiteX0" fmla="*/ 2427383 w 2427383"/>
                <a:gd name="connsiteY0" fmla="*/ 8721256 h 8768085"/>
                <a:gd name="connsiteX1" fmla="*/ 226532 w 2427383"/>
                <a:gd name="connsiteY1" fmla="*/ 6160363 h 8768085"/>
                <a:gd name="connsiteX2" fmla="*/ 241966 w 2427383"/>
                <a:gd name="connsiteY2" fmla="*/ 2614803 h 8768085"/>
                <a:gd name="connsiteX3" fmla="*/ 2355294 w 2427383"/>
                <a:gd name="connsiteY3" fmla="*/ 0 h 8768085"/>
                <a:gd name="connsiteX4" fmla="*/ 2427383 w 2427383"/>
                <a:gd name="connsiteY4" fmla="*/ 8721256 h 8768085"/>
                <a:gd name="connsiteX0" fmla="*/ 2427383 w 2427383"/>
                <a:gd name="connsiteY0" fmla="*/ 8721256 h 8778438"/>
                <a:gd name="connsiteX1" fmla="*/ 226532 w 2427383"/>
                <a:gd name="connsiteY1" fmla="*/ 6160363 h 8778438"/>
                <a:gd name="connsiteX2" fmla="*/ 241966 w 2427383"/>
                <a:gd name="connsiteY2" fmla="*/ 2614803 h 8778438"/>
                <a:gd name="connsiteX3" fmla="*/ 2355294 w 2427383"/>
                <a:gd name="connsiteY3" fmla="*/ 0 h 8778438"/>
                <a:gd name="connsiteX4" fmla="*/ 2427383 w 2427383"/>
                <a:gd name="connsiteY4" fmla="*/ 8721256 h 87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7383" h="8778438">
                  <a:moveTo>
                    <a:pt x="2427383" y="8721256"/>
                  </a:moveTo>
                  <a:cubicBezTo>
                    <a:pt x="1196024" y="9137585"/>
                    <a:pt x="590768" y="7178105"/>
                    <a:pt x="226532" y="6160363"/>
                  </a:cubicBezTo>
                  <a:cubicBezTo>
                    <a:pt x="-137704" y="5142621"/>
                    <a:pt x="-10382" y="3629773"/>
                    <a:pt x="241966" y="2614803"/>
                  </a:cubicBezTo>
                  <a:cubicBezTo>
                    <a:pt x="667304" y="904054"/>
                    <a:pt x="1148099" y="-1"/>
                    <a:pt x="2355294" y="0"/>
                  </a:cubicBezTo>
                  <a:lnTo>
                    <a:pt x="2427383" y="8721256"/>
                  </a:lnTo>
                  <a:close/>
                </a:path>
              </a:pathLst>
            </a:custGeom>
            <a:solidFill>
              <a:srgbClr val="00FF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6389137" y="7526579"/>
              <a:ext cx="830390" cy="951940"/>
              <a:chOff x="6362281" y="7373787"/>
              <a:chExt cx="830390" cy="951940"/>
            </a:xfrm>
          </p:grpSpPr>
          <p:sp>
            <p:nvSpPr>
              <p:cNvPr id="86" name="Oval 85"/>
              <p:cNvSpPr/>
              <p:nvPr/>
            </p:nvSpPr>
            <p:spPr>
              <a:xfrm rot="5809613">
                <a:off x="6176298" y="7663511"/>
                <a:ext cx="827726" cy="24827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 rot="7960666">
                <a:off x="6195185" y="7787725"/>
                <a:ext cx="827726" cy="24827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 rot="19688916">
                <a:off x="6362281" y="7892886"/>
                <a:ext cx="830390" cy="322452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Oval 70"/>
            <p:cNvSpPr/>
            <p:nvPr/>
          </p:nvSpPr>
          <p:spPr>
            <a:xfrm rot="5224898">
              <a:off x="-268815" y="7769193"/>
              <a:ext cx="827726" cy="24827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rot="2516990">
              <a:off x="-170654" y="7740058"/>
              <a:ext cx="574524" cy="221582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rot="815626">
              <a:off x="-287262" y="7742142"/>
              <a:ext cx="574524" cy="24903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hord 73"/>
            <p:cNvSpPr/>
            <p:nvPr/>
          </p:nvSpPr>
          <p:spPr>
            <a:xfrm rot="5400000">
              <a:off x="1096201" y="5120469"/>
              <a:ext cx="4528067" cy="8700597"/>
            </a:xfrm>
            <a:prstGeom prst="chord">
              <a:avLst>
                <a:gd name="adj1" fmla="val 5343539"/>
                <a:gd name="adj2" fmla="val 16200002"/>
              </a:avLst>
            </a:prstGeom>
            <a:solidFill>
              <a:srgbClr val="00CC00"/>
            </a:solidFill>
            <a:ln w="57150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 rot="16200000">
              <a:off x="2116110" y="7748817"/>
              <a:ext cx="1304362" cy="1429206"/>
            </a:xfrm>
            <a:prstGeom prst="ellipse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" name="Picture 6" descr="C:\Users\Anca\Desktop\COPAC 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33634" y="3720600"/>
              <a:ext cx="3681470" cy="385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5" descr="C:\Users\Anca\Desktop\COPAC 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3147" y="4463913"/>
              <a:ext cx="2522613" cy="2924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5" descr="C:\Users\Anca\Desktop\COPAC 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2585" y="5641903"/>
              <a:ext cx="2577953" cy="3175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Flowchart: Delay 78"/>
            <p:cNvSpPr/>
            <p:nvPr/>
          </p:nvSpPr>
          <p:spPr>
            <a:xfrm rot="16200000">
              <a:off x="912832" y="6177971"/>
              <a:ext cx="1242475" cy="5424249"/>
            </a:xfrm>
            <a:prstGeom prst="flowChartDelay">
              <a:avLst/>
            </a:prstGeom>
            <a:solidFill>
              <a:srgbClr val="00B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lowchart: Delay 79"/>
            <p:cNvSpPr/>
            <p:nvPr/>
          </p:nvSpPr>
          <p:spPr>
            <a:xfrm rot="16200000">
              <a:off x="839767" y="6312866"/>
              <a:ext cx="1045025" cy="5044349"/>
            </a:xfrm>
            <a:prstGeom prst="flowChartDelay">
              <a:avLst/>
            </a:prstGeom>
            <a:solidFill>
              <a:srgbClr val="33CC33"/>
            </a:solidFill>
            <a:ln w="57150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lowchart: Delay 51"/>
            <p:cNvSpPr/>
            <p:nvPr/>
          </p:nvSpPr>
          <p:spPr>
            <a:xfrm rot="16200000">
              <a:off x="4391485" y="6302529"/>
              <a:ext cx="1085034" cy="5414393"/>
            </a:xfrm>
            <a:custGeom>
              <a:avLst/>
              <a:gdLst>
                <a:gd name="connsiteX0" fmla="*/ 0 w 914400"/>
                <a:gd name="connsiteY0" fmla="*/ 0 h 5406089"/>
                <a:gd name="connsiteX1" fmla="*/ 457200 w 914400"/>
                <a:gd name="connsiteY1" fmla="*/ 0 h 5406089"/>
                <a:gd name="connsiteX2" fmla="*/ 914400 w 914400"/>
                <a:gd name="connsiteY2" fmla="*/ 2703045 h 5406089"/>
                <a:gd name="connsiteX3" fmla="*/ 457200 w 914400"/>
                <a:gd name="connsiteY3" fmla="*/ 5406090 h 5406089"/>
                <a:gd name="connsiteX4" fmla="*/ 0 w 914400"/>
                <a:gd name="connsiteY4" fmla="*/ 5406089 h 5406089"/>
                <a:gd name="connsiteX5" fmla="*/ 0 w 914400"/>
                <a:gd name="connsiteY5" fmla="*/ 0 h 5406089"/>
                <a:gd name="connsiteX0" fmla="*/ 43994 w 971103"/>
                <a:gd name="connsiteY0" fmla="*/ 0 h 5406090"/>
                <a:gd name="connsiteX1" fmla="*/ 43993 w 971103"/>
                <a:gd name="connsiteY1" fmla="*/ 13858 h 5406090"/>
                <a:gd name="connsiteX2" fmla="*/ 958394 w 971103"/>
                <a:gd name="connsiteY2" fmla="*/ 2703045 h 5406090"/>
                <a:gd name="connsiteX3" fmla="*/ 501194 w 971103"/>
                <a:gd name="connsiteY3" fmla="*/ 5406090 h 5406090"/>
                <a:gd name="connsiteX4" fmla="*/ 43994 w 971103"/>
                <a:gd name="connsiteY4" fmla="*/ 5406089 h 5406090"/>
                <a:gd name="connsiteX5" fmla="*/ 43994 w 971103"/>
                <a:gd name="connsiteY5" fmla="*/ 0 h 5406090"/>
                <a:gd name="connsiteX0" fmla="*/ 43994 w 1133269"/>
                <a:gd name="connsiteY0" fmla="*/ 0 h 5406090"/>
                <a:gd name="connsiteX1" fmla="*/ 43993 w 1133269"/>
                <a:gd name="connsiteY1" fmla="*/ 13858 h 5406090"/>
                <a:gd name="connsiteX2" fmla="*/ 1124648 w 1133269"/>
                <a:gd name="connsiteY2" fmla="*/ 2703048 h 5406090"/>
                <a:gd name="connsiteX3" fmla="*/ 501194 w 1133269"/>
                <a:gd name="connsiteY3" fmla="*/ 5406090 h 5406090"/>
                <a:gd name="connsiteX4" fmla="*/ 43994 w 1133269"/>
                <a:gd name="connsiteY4" fmla="*/ 5406089 h 5406090"/>
                <a:gd name="connsiteX5" fmla="*/ 43994 w 1133269"/>
                <a:gd name="connsiteY5" fmla="*/ 0 h 5406090"/>
                <a:gd name="connsiteX0" fmla="*/ 43994 w 1125442"/>
                <a:gd name="connsiteY0" fmla="*/ 0 h 5406090"/>
                <a:gd name="connsiteX1" fmla="*/ 43993 w 1125442"/>
                <a:gd name="connsiteY1" fmla="*/ 13858 h 5406090"/>
                <a:gd name="connsiteX2" fmla="*/ 1124648 w 1125442"/>
                <a:gd name="connsiteY2" fmla="*/ 2703048 h 5406090"/>
                <a:gd name="connsiteX3" fmla="*/ 501194 w 1125442"/>
                <a:gd name="connsiteY3" fmla="*/ 5406090 h 5406090"/>
                <a:gd name="connsiteX4" fmla="*/ 43994 w 1125442"/>
                <a:gd name="connsiteY4" fmla="*/ 5406089 h 5406090"/>
                <a:gd name="connsiteX5" fmla="*/ 43994 w 1125442"/>
                <a:gd name="connsiteY5" fmla="*/ 0 h 5406090"/>
                <a:gd name="connsiteX0" fmla="*/ 43994 w 1134747"/>
                <a:gd name="connsiteY0" fmla="*/ 0 h 5406090"/>
                <a:gd name="connsiteX1" fmla="*/ 43993 w 1134747"/>
                <a:gd name="connsiteY1" fmla="*/ 13858 h 5406090"/>
                <a:gd name="connsiteX2" fmla="*/ 1124648 w 1134747"/>
                <a:gd name="connsiteY2" fmla="*/ 2703048 h 5406090"/>
                <a:gd name="connsiteX3" fmla="*/ 501194 w 1134747"/>
                <a:gd name="connsiteY3" fmla="*/ 5406090 h 5406090"/>
                <a:gd name="connsiteX4" fmla="*/ 43994 w 1134747"/>
                <a:gd name="connsiteY4" fmla="*/ 5406089 h 5406090"/>
                <a:gd name="connsiteX5" fmla="*/ 43994 w 1134747"/>
                <a:gd name="connsiteY5" fmla="*/ 0 h 5406090"/>
                <a:gd name="connsiteX0" fmla="*/ 43994 w 1124741"/>
                <a:gd name="connsiteY0" fmla="*/ 0 h 5406090"/>
                <a:gd name="connsiteX1" fmla="*/ 43993 w 1124741"/>
                <a:gd name="connsiteY1" fmla="*/ 13858 h 5406090"/>
                <a:gd name="connsiteX2" fmla="*/ 1124648 w 1124741"/>
                <a:gd name="connsiteY2" fmla="*/ 2703048 h 5406090"/>
                <a:gd name="connsiteX3" fmla="*/ 501194 w 1124741"/>
                <a:gd name="connsiteY3" fmla="*/ 5406090 h 5406090"/>
                <a:gd name="connsiteX4" fmla="*/ 43994 w 1124741"/>
                <a:gd name="connsiteY4" fmla="*/ 5406089 h 5406090"/>
                <a:gd name="connsiteX5" fmla="*/ 43994 w 1124741"/>
                <a:gd name="connsiteY5" fmla="*/ 0 h 5406090"/>
                <a:gd name="connsiteX0" fmla="*/ 43994 w 1142660"/>
                <a:gd name="connsiteY0" fmla="*/ 0 h 5406090"/>
                <a:gd name="connsiteX1" fmla="*/ 43993 w 1142660"/>
                <a:gd name="connsiteY1" fmla="*/ 13858 h 5406090"/>
                <a:gd name="connsiteX2" fmla="*/ 1124648 w 1142660"/>
                <a:gd name="connsiteY2" fmla="*/ 2703048 h 5406090"/>
                <a:gd name="connsiteX3" fmla="*/ 501194 w 1142660"/>
                <a:gd name="connsiteY3" fmla="*/ 5406090 h 5406090"/>
                <a:gd name="connsiteX4" fmla="*/ 43994 w 1142660"/>
                <a:gd name="connsiteY4" fmla="*/ 5406089 h 5406090"/>
                <a:gd name="connsiteX5" fmla="*/ 43994 w 1142660"/>
                <a:gd name="connsiteY5" fmla="*/ 0 h 5406090"/>
                <a:gd name="connsiteX0" fmla="*/ 91943 w 1137303"/>
                <a:gd name="connsiteY0" fmla="*/ 0 h 5397889"/>
                <a:gd name="connsiteX1" fmla="*/ 38636 w 1137303"/>
                <a:gd name="connsiteY1" fmla="*/ 5657 h 5397889"/>
                <a:gd name="connsiteX2" fmla="*/ 1119291 w 1137303"/>
                <a:gd name="connsiteY2" fmla="*/ 2694847 h 5397889"/>
                <a:gd name="connsiteX3" fmla="*/ 495837 w 1137303"/>
                <a:gd name="connsiteY3" fmla="*/ 5397889 h 5397889"/>
                <a:gd name="connsiteX4" fmla="*/ 38637 w 1137303"/>
                <a:gd name="connsiteY4" fmla="*/ 5397888 h 5397889"/>
                <a:gd name="connsiteX5" fmla="*/ 91943 w 1137303"/>
                <a:gd name="connsiteY5" fmla="*/ 0 h 5397889"/>
                <a:gd name="connsiteX0" fmla="*/ 53306 w 1087349"/>
                <a:gd name="connsiteY0" fmla="*/ 2544 h 5400433"/>
                <a:gd name="connsiteX1" fmla="*/ 61506 w 1087349"/>
                <a:gd name="connsiteY1" fmla="*/ 0 h 5400433"/>
                <a:gd name="connsiteX2" fmla="*/ 1080654 w 1087349"/>
                <a:gd name="connsiteY2" fmla="*/ 2697391 h 5400433"/>
                <a:gd name="connsiteX3" fmla="*/ 457200 w 1087349"/>
                <a:gd name="connsiteY3" fmla="*/ 5400433 h 5400433"/>
                <a:gd name="connsiteX4" fmla="*/ 0 w 1087349"/>
                <a:gd name="connsiteY4" fmla="*/ 5400432 h 5400433"/>
                <a:gd name="connsiteX5" fmla="*/ 53306 w 1087349"/>
                <a:gd name="connsiteY5" fmla="*/ 2544 h 5400433"/>
                <a:gd name="connsiteX0" fmla="*/ 69708 w 1087349"/>
                <a:gd name="connsiteY0" fmla="*/ 0 h 5401989"/>
                <a:gd name="connsiteX1" fmla="*/ 61506 w 1087349"/>
                <a:gd name="connsiteY1" fmla="*/ 1556 h 5401989"/>
                <a:gd name="connsiteX2" fmla="*/ 1080654 w 1087349"/>
                <a:gd name="connsiteY2" fmla="*/ 2698947 h 5401989"/>
                <a:gd name="connsiteX3" fmla="*/ 457200 w 1087349"/>
                <a:gd name="connsiteY3" fmla="*/ 5401989 h 5401989"/>
                <a:gd name="connsiteX4" fmla="*/ 0 w 1087349"/>
                <a:gd name="connsiteY4" fmla="*/ 5401988 h 5401989"/>
                <a:gd name="connsiteX5" fmla="*/ 69708 w 1087349"/>
                <a:gd name="connsiteY5" fmla="*/ 0 h 5401989"/>
                <a:gd name="connsiteX0" fmla="*/ 20846 w 1087349"/>
                <a:gd name="connsiteY0" fmla="*/ 1338633 h 5400433"/>
                <a:gd name="connsiteX1" fmla="*/ 61506 w 1087349"/>
                <a:gd name="connsiteY1" fmla="*/ 0 h 5400433"/>
                <a:gd name="connsiteX2" fmla="*/ 1080654 w 1087349"/>
                <a:gd name="connsiteY2" fmla="*/ 2697391 h 5400433"/>
                <a:gd name="connsiteX3" fmla="*/ 457200 w 1087349"/>
                <a:gd name="connsiteY3" fmla="*/ 5400433 h 5400433"/>
                <a:gd name="connsiteX4" fmla="*/ 0 w 1087349"/>
                <a:gd name="connsiteY4" fmla="*/ 5400432 h 5400433"/>
                <a:gd name="connsiteX5" fmla="*/ 20846 w 1087349"/>
                <a:gd name="connsiteY5" fmla="*/ 1338633 h 5400433"/>
                <a:gd name="connsiteX0" fmla="*/ 30376 w 1096879"/>
                <a:gd name="connsiteY0" fmla="*/ 1338633 h 5400433"/>
                <a:gd name="connsiteX1" fmla="*/ 71036 w 1096879"/>
                <a:gd name="connsiteY1" fmla="*/ 0 h 5400433"/>
                <a:gd name="connsiteX2" fmla="*/ 1090184 w 1096879"/>
                <a:gd name="connsiteY2" fmla="*/ 2697391 h 5400433"/>
                <a:gd name="connsiteX3" fmla="*/ 466730 w 1096879"/>
                <a:gd name="connsiteY3" fmla="*/ 5400433 h 5400433"/>
                <a:gd name="connsiteX4" fmla="*/ 9530 w 1096879"/>
                <a:gd name="connsiteY4" fmla="*/ 5400432 h 5400433"/>
                <a:gd name="connsiteX5" fmla="*/ 30376 w 1096879"/>
                <a:gd name="connsiteY5" fmla="*/ 1338633 h 5400433"/>
                <a:gd name="connsiteX0" fmla="*/ 20846 w 1085034"/>
                <a:gd name="connsiteY0" fmla="*/ 1352593 h 5414393"/>
                <a:gd name="connsiteX1" fmla="*/ 145267 w 1085034"/>
                <a:gd name="connsiteY1" fmla="*/ 0 h 5414393"/>
                <a:gd name="connsiteX2" fmla="*/ 1080654 w 1085034"/>
                <a:gd name="connsiteY2" fmla="*/ 2711351 h 5414393"/>
                <a:gd name="connsiteX3" fmla="*/ 457200 w 1085034"/>
                <a:gd name="connsiteY3" fmla="*/ 5414393 h 5414393"/>
                <a:gd name="connsiteX4" fmla="*/ 0 w 1085034"/>
                <a:gd name="connsiteY4" fmla="*/ 5414392 h 5414393"/>
                <a:gd name="connsiteX5" fmla="*/ 20846 w 1085034"/>
                <a:gd name="connsiteY5" fmla="*/ 1352593 h 541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5034" h="5414393">
                  <a:moveTo>
                    <a:pt x="20846" y="1352593"/>
                  </a:moveTo>
                  <a:cubicBezTo>
                    <a:pt x="54584" y="1164129"/>
                    <a:pt x="-7133" y="0"/>
                    <a:pt x="145267" y="0"/>
                  </a:cubicBezTo>
                  <a:cubicBezTo>
                    <a:pt x="397772" y="0"/>
                    <a:pt x="1028665" y="1808952"/>
                    <a:pt x="1080654" y="2711351"/>
                  </a:cubicBezTo>
                  <a:cubicBezTo>
                    <a:pt x="1132643" y="3613750"/>
                    <a:pt x="709705" y="5414393"/>
                    <a:pt x="457200" y="5414393"/>
                  </a:cubicBezTo>
                  <a:lnTo>
                    <a:pt x="0" y="5414392"/>
                  </a:lnTo>
                  <a:lnTo>
                    <a:pt x="20846" y="1352593"/>
                  </a:lnTo>
                  <a:close/>
                </a:path>
              </a:pathLst>
            </a:custGeom>
            <a:solidFill>
              <a:srgbClr val="008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lowchart: Delay 81"/>
            <p:cNvSpPr/>
            <p:nvPr/>
          </p:nvSpPr>
          <p:spPr>
            <a:xfrm rot="16200000">
              <a:off x="4603825" y="6562691"/>
              <a:ext cx="914400" cy="5044349"/>
            </a:xfrm>
            <a:prstGeom prst="flowChartDelay">
              <a:avLst/>
            </a:prstGeom>
            <a:solidFill>
              <a:srgbClr val="33CC33"/>
            </a:solidFill>
            <a:ln w="57150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3" name="Picture 9" descr="C:\Users\Anca\Desktop\ciuperca decor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69" y="8019553"/>
              <a:ext cx="682964" cy="748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9" descr="C:\Users\Anca\Desktop\ciuperca deco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35601" y="7206734"/>
              <a:ext cx="398934" cy="437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5" name="Picture 9" descr="C:\Users\Anca\Desktop\ciuperca deco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99714" y="8572938"/>
              <a:ext cx="398934" cy="437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1" name="Picture 3" descr="C:\Users\Anca\Desktop\iepurasi clipart\iepuraș care st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9921" y="5776499"/>
            <a:ext cx="2762691" cy="319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D:\DOCUMENTE ANCA\Materiale didactice\Clipart Anca\alfabet in imagini\rame\rama 5.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157398" y="1025015"/>
            <a:ext cx="9261172" cy="706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647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3484" y="1773284"/>
            <a:ext cx="6096000" cy="7014915"/>
          </a:xfrm>
          <a:prstGeom prst="roundRect">
            <a:avLst>
              <a:gd name="adj" fmla="val 403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"/>
            <a:ext cx="64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FIȘĂ DE LUCRU – </a:t>
            </a:r>
            <a:r>
              <a:rPr lang="ro-RO" dirty="0"/>
              <a:t>E</a:t>
            </a:r>
            <a:r>
              <a:rPr lang="en-US" dirty="0" err="1"/>
              <a:t>xplorarea</a:t>
            </a:r>
            <a:r>
              <a:rPr lang="en-US" dirty="0"/>
              <a:t> </a:t>
            </a:r>
            <a:r>
              <a:rPr lang="en-US" dirty="0" err="1"/>
              <a:t>mediului</a:t>
            </a:r>
            <a:r>
              <a:rPr lang="ro-RO" dirty="0"/>
              <a:t> înconjurător</a:t>
            </a:r>
            <a:endParaRPr lang="en-US" dirty="0"/>
          </a:p>
          <a:p>
            <a:pPr algn="just"/>
            <a:r>
              <a:rPr lang="en-US" b="1" dirty="0"/>
              <a:t>NUME:…………………………………………………………………………</a:t>
            </a:r>
          </a:p>
          <a:p>
            <a:pPr algn="just"/>
            <a:r>
              <a:rPr lang="en-US" b="1" dirty="0"/>
              <a:t>DATA……………………………………………………………………………</a:t>
            </a:r>
          </a:p>
          <a:p>
            <a:pPr algn="just"/>
            <a:r>
              <a:rPr lang="en-US" dirty="0" err="1"/>
              <a:t>Notează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căsuțe</a:t>
            </a:r>
            <a:r>
              <a:rPr lang="en-US" dirty="0"/>
              <a:t> care </a:t>
            </a:r>
            <a:r>
              <a:rPr lang="en-US" dirty="0" err="1"/>
              <a:t>dintre</a:t>
            </a:r>
            <a:r>
              <a:rPr lang="en-US" dirty="0"/>
              <a:t> </a:t>
            </a:r>
            <a:r>
              <a:rPr lang="en-US" dirty="0" err="1"/>
              <a:t>următoarele</a:t>
            </a:r>
            <a:r>
              <a:rPr lang="en-US" dirty="0"/>
              <a:t> </a:t>
            </a:r>
            <a:r>
              <a:rPr lang="en-US" dirty="0" err="1"/>
              <a:t>afirmații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adevărate</a:t>
            </a:r>
            <a:r>
              <a:rPr lang="en-US" dirty="0"/>
              <a:t> (A) </a:t>
            </a:r>
            <a:r>
              <a:rPr lang="en-US" dirty="0" err="1"/>
              <a:t>și</a:t>
            </a:r>
            <a:r>
              <a:rPr lang="en-US" dirty="0"/>
              <a:t> care </a:t>
            </a:r>
            <a:r>
              <a:rPr lang="en-US" dirty="0" err="1"/>
              <a:t>sunt</a:t>
            </a:r>
            <a:r>
              <a:rPr lang="en-US" dirty="0"/>
              <a:t> false (F).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3850" y="2013817"/>
            <a:ext cx="6245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Iepurele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</a:t>
            </a:r>
            <a:r>
              <a:rPr lang="en-US" sz="2400" b="1" dirty="0" err="1"/>
              <a:t>este</a:t>
            </a:r>
            <a:r>
              <a:rPr lang="en-US" sz="2400" b="1" dirty="0"/>
              <a:t> un </a:t>
            </a:r>
          </a:p>
          <a:p>
            <a:pPr algn="just"/>
            <a:r>
              <a:rPr lang="en-US" sz="2400" b="1" dirty="0"/>
              <a:t>animal </a:t>
            </a:r>
            <a:r>
              <a:rPr lang="en-US" sz="2400" b="1" dirty="0" err="1"/>
              <a:t>sălbatic</a:t>
            </a:r>
            <a:r>
              <a:rPr lang="en-US" sz="2400" b="1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5660571" y="4509521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660571" y="2168266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70905" y="2788485"/>
            <a:ext cx="5763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Iepurele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are </a:t>
            </a:r>
            <a:r>
              <a:rPr lang="en-US" sz="2400" b="1" dirty="0" err="1"/>
              <a:t>corpul</a:t>
            </a:r>
            <a:r>
              <a:rPr lang="en-US" sz="2400" b="1" dirty="0"/>
              <a:t> </a:t>
            </a:r>
            <a:r>
              <a:rPr lang="en-US" sz="2400" b="1" dirty="0" err="1"/>
              <a:t>acoperit</a:t>
            </a:r>
            <a:r>
              <a:rPr lang="en-US" sz="2400" b="1" dirty="0"/>
              <a:t> </a:t>
            </a:r>
          </a:p>
          <a:p>
            <a:pPr algn="just"/>
            <a:r>
              <a:rPr lang="en-US" sz="2400" b="1" dirty="0"/>
              <a:t>cu </a:t>
            </a:r>
            <a:r>
              <a:rPr lang="en-US" sz="2400" b="1" dirty="0" err="1"/>
              <a:t>pene</a:t>
            </a:r>
            <a:r>
              <a:rPr lang="en-US" sz="2400" b="1" dirty="0"/>
              <a:t>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660571" y="3691950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660571" y="2942934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83851" y="3597711"/>
            <a:ext cx="5763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Iepurele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</a:t>
            </a:r>
            <a:r>
              <a:rPr lang="en-US" sz="2400" b="1" dirty="0" err="1"/>
              <a:t>este</a:t>
            </a:r>
            <a:r>
              <a:rPr lang="en-US" sz="2400" b="1" dirty="0"/>
              <a:t> un </a:t>
            </a:r>
          </a:p>
          <a:p>
            <a:pPr algn="just"/>
            <a:r>
              <a:rPr lang="en-US" sz="2400" b="1" dirty="0"/>
              <a:t>animal </a:t>
            </a:r>
            <a:r>
              <a:rPr lang="en-US" sz="2400" b="1" dirty="0" err="1"/>
              <a:t>omnivor</a:t>
            </a:r>
            <a:r>
              <a:rPr lang="en-US" sz="2400" b="1" dirty="0"/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5708" y="4506609"/>
            <a:ext cx="5423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Iepurii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</a:t>
            </a:r>
            <a:r>
              <a:rPr lang="en-US" sz="2400" b="1" dirty="0" err="1"/>
              <a:t>nasc</a:t>
            </a:r>
            <a:r>
              <a:rPr lang="en-US" sz="2400" b="1" dirty="0"/>
              <a:t> </a:t>
            </a:r>
            <a:r>
              <a:rPr lang="en-US" sz="2400" b="1" dirty="0" err="1"/>
              <a:t>pui</a:t>
            </a:r>
            <a:r>
              <a:rPr lang="en-US" sz="2400" b="1" dirty="0"/>
              <a:t> vii.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3851" y="5357073"/>
            <a:ext cx="5763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Iepurii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au 2 </a:t>
            </a:r>
            <a:r>
              <a:rPr lang="en-US" sz="2400" b="1" dirty="0" err="1"/>
              <a:t>urechi</a:t>
            </a:r>
            <a:r>
              <a:rPr lang="en-US" sz="2400" b="1" dirty="0"/>
              <a:t> lungi 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660571" y="5292090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06811" y="6072180"/>
            <a:ext cx="5763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Iepurele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</a:t>
            </a:r>
            <a:r>
              <a:rPr lang="en-US" sz="2400" b="1" dirty="0" err="1"/>
              <a:t>este</a:t>
            </a:r>
            <a:r>
              <a:rPr lang="en-US" sz="2400" b="1" dirty="0"/>
              <a:t> un animal </a:t>
            </a:r>
          </a:p>
          <a:p>
            <a:pPr algn="just"/>
            <a:r>
              <a:rPr lang="en-US" sz="2400" b="1" dirty="0" err="1"/>
              <a:t>nocturn</a:t>
            </a:r>
            <a:r>
              <a:rPr lang="en-US" sz="2400" b="1" dirty="0"/>
              <a:t>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660571" y="6226629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19825" y="7008350"/>
            <a:ext cx="5763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Dușmanii</a:t>
            </a:r>
            <a:r>
              <a:rPr lang="en-US" sz="2400" b="1" dirty="0"/>
              <a:t> </a:t>
            </a:r>
            <a:r>
              <a:rPr lang="en-US" sz="2400" b="1" dirty="0" err="1"/>
              <a:t>iepurelui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 </a:t>
            </a:r>
            <a:r>
              <a:rPr lang="en-US" sz="2400" b="1" dirty="0" err="1"/>
              <a:t>sunt</a:t>
            </a:r>
            <a:r>
              <a:rPr lang="en-US" sz="2400" b="1" dirty="0"/>
              <a:t> </a:t>
            </a:r>
          </a:p>
          <a:p>
            <a:pPr algn="just"/>
            <a:r>
              <a:rPr lang="en-US" sz="2400" b="1" dirty="0" err="1"/>
              <a:t>bufnițele</a:t>
            </a:r>
            <a:r>
              <a:rPr lang="en-US" sz="2400" b="1" dirty="0"/>
              <a:t> </a:t>
            </a:r>
            <a:r>
              <a:rPr lang="en-US" sz="2400" b="1" dirty="0" err="1"/>
              <a:t>și</a:t>
            </a:r>
            <a:r>
              <a:rPr lang="en-US" sz="2400" b="1" dirty="0"/>
              <a:t> </a:t>
            </a:r>
            <a:r>
              <a:rPr lang="en-US" sz="2400" b="1" dirty="0" err="1"/>
              <a:t>vulpile</a:t>
            </a:r>
            <a:r>
              <a:rPr lang="en-US" sz="2400" b="1" dirty="0"/>
              <a:t>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660571" y="7162799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38834" y="7993389"/>
            <a:ext cx="5763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b="1" dirty="0" err="1"/>
              <a:t>Iepurii</a:t>
            </a:r>
            <a:r>
              <a:rPr lang="en-US" sz="2400" b="1" dirty="0"/>
              <a:t> de </a:t>
            </a:r>
            <a:r>
              <a:rPr lang="en-US" sz="2400" b="1" dirty="0" err="1"/>
              <a:t>câmp</a:t>
            </a:r>
            <a:r>
              <a:rPr lang="en-US" sz="2400" b="1" dirty="0"/>
              <a:t> sunt </a:t>
            </a:r>
            <a:r>
              <a:rPr lang="en-US" sz="2400" b="1" dirty="0" err="1"/>
              <a:t>foarte</a:t>
            </a:r>
            <a:r>
              <a:rPr lang="en-US" sz="2400" b="1" dirty="0"/>
              <a:t> </a:t>
            </a:r>
            <a:r>
              <a:rPr lang="en-US" sz="2400" b="1" dirty="0" err="1"/>
              <a:t>curajoși</a:t>
            </a:r>
            <a:r>
              <a:rPr lang="en-US" sz="2400" b="1" dirty="0"/>
              <a:t>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660529" y="7932954"/>
            <a:ext cx="609600" cy="522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85465-C39F-1B99-35EF-8C628DCCD906}"/>
              </a:ext>
            </a:extLst>
          </p:cNvPr>
          <p:cNvSpPr txBox="1"/>
          <p:nvPr/>
        </p:nvSpPr>
        <p:spPr>
          <a:xfrm>
            <a:off x="4114800" y="8737871"/>
            <a:ext cx="343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64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39756</TotalTime>
  <Words>595</Words>
  <Application>Microsoft Office PowerPoint</Application>
  <PresentationFormat>On-screen Show (4:3)</PresentationFormat>
  <Paragraphs>102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Anca</dc:creator>
  <cp:lastModifiedBy>Anca Corches</cp:lastModifiedBy>
  <cp:revision>165</cp:revision>
  <cp:lastPrinted>2025-02-11T19:32:13Z</cp:lastPrinted>
  <dcterms:created xsi:type="dcterms:W3CDTF">2006-08-16T00:00:00Z</dcterms:created>
  <dcterms:modified xsi:type="dcterms:W3CDTF">2025-03-27T08:37:19Z</dcterms:modified>
</cp:coreProperties>
</file>